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handoutMasterIdLst>
    <p:handoutMasterId r:id="rId79"/>
  </p:handoutMasterIdLst>
  <p:sldIdLst>
    <p:sldId id="256" r:id="rId2"/>
    <p:sldId id="285" r:id="rId3"/>
    <p:sldId id="258" r:id="rId4"/>
    <p:sldId id="276"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80" r:id="rId19"/>
    <p:sldId id="278" r:id="rId20"/>
    <p:sldId id="279" r:id="rId21"/>
    <p:sldId id="272" r:id="rId22"/>
    <p:sldId id="277" r:id="rId23"/>
    <p:sldId id="273" r:id="rId24"/>
    <p:sldId id="274" r:id="rId25"/>
    <p:sldId id="275" r:id="rId26"/>
    <p:sldId id="283" r:id="rId27"/>
    <p:sldId id="284" r:id="rId28"/>
    <p:sldId id="286" r:id="rId29"/>
    <p:sldId id="287" r:id="rId30"/>
    <p:sldId id="288" r:id="rId31"/>
    <p:sldId id="289" r:id="rId32"/>
    <p:sldId id="290" r:id="rId33"/>
    <p:sldId id="291" r:id="rId34"/>
    <p:sldId id="294" r:id="rId35"/>
    <p:sldId id="295" r:id="rId36"/>
    <p:sldId id="281" r:id="rId37"/>
    <p:sldId id="282" r:id="rId38"/>
    <p:sldId id="296" r:id="rId39"/>
    <p:sldId id="297" r:id="rId40"/>
    <p:sldId id="298" r:id="rId41"/>
    <p:sldId id="307" r:id="rId42"/>
    <p:sldId id="308" r:id="rId43"/>
    <p:sldId id="309" r:id="rId44"/>
    <p:sldId id="310" r:id="rId45"/>
    <p:sldId id="299" r:id="rId46"/>
    <p:sldId id="300" r:id="rId47"/>
    <p:sldId id="301" r:id="rId48"/>
    <p:sldId id="302" r:id="rId49"/>
    <p:sldId id="311" r:id="rId50"/>
    <p:sldId id="312" r:id="rId51"/>
    <p:sldId id="303" r:id="rId52"/>
    <p:sldId id="293" r:id="rId53"/>
    <p:sldId id="313" r:id="rId54"/>
    <p:sldId id="292" r:id="rId55"/>
    <p:sldId id="304" r:id="rId56"/>
    <p:sldId id="305" r:id="rId57"/>
    <p:sldId id="306"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728"/>
  </p:normalViewPr>
  <p:slideViewPr>
    <p:cSldViewPr snapToGrid="0" snapToObjects="1">
      <p:cViewPr varScale="1">
        <p:scale>
          <a:sx n="95" d="100"/>
          <a:sy n="95" d="100"/>
        </p:scale>
        <p:origin x="1584"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F99AE2-0CB6-BD4B-ABBB-4C9A21E40A02}" type="datetimeFigureOut">
              <a:rPr lang="en-US" smtClean="0"/>
              <a:pPr/>
              <a:t>9/13/20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137EF1-E227-1443-B7FB-8A0E55F86F51}" type="slidenum">
              <a:rPr lang="en-US" smtClean="0"/>
              <a:pPr/>
              <a:t>‹#›</a:t>
            </a:fld>
            <a:endParaRPr lang="en-US"/>
          </a:p>
        </p:txBody>
      </p:sp>
    </p:spTree>
    <p:extLst>
      <p:ext uri="{BB962C8B-B14F-4D97-AF65-F5344CB8AC3E}">
        <p14:creationId xmlns:p14="http://schemas.microsoft.com/office/powerpoint/2010/main" val="484211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675F70-D480-A44E-87A5-5EFD2D15C950}" type="datetimeFigureOut">
              <a:rPr lang="en-US" smtClean="0"/>
              <a:pPr/>
              <a:t>9/13/20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D4915E-D722-AB4F-8002-8B5740687829}" type="slidenum">
              <a:rPr lang="en-US" smtClean="0"/>
              <a:pPr/>
              <a:t>‹#›</a:t>
            </a:fld>
            <a:endParaRPr lang="en-US"/>
          </a:p>
        </p:txBody>
      </p:sp>
    </p:spTree>
    <p:extLst>
      <p:ext uri="{BB962C8B-B14F-4D97-AF65-F5344CB8AC3E}">
        <p14:creationId xmlns:p14="http://schemas.microsoft.com/office/powerpoint/2010/main" val="39234346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DBF344-7AFA-C447-82EB-17F87DC27E38}" type="datetimeFigureOut">
              <a:rPr lang="en-US" smtClean="0"/>
              <a:pPr/>
              <a:t>9/13/20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DBF344-7AFA-C447-82EB-17F87DC27E38}" type="datetimeFigureOut">
              <a:rPr lang="en-US" smtClean="0"/>
              <a:pPr/>
              <a:t>9/13/20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DBF344-7AFA-C447-82EB-17F87DC27E38}" type="datetimeFigureOut">
              <a:rPr lang="en-US" smtClean="0"/>
              <a:pPr/>
              <a:t>9/13/20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DBF344-7AFA-C447-82EB-17F87DC27E38}" type="datetimeFigureOut">
              <a:rPr lang="en-US" smtClean="0"/>
              <a:pPr/>
              <a:t>9/13/20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DBF344-7AFA-C447-82EB-17F87DC27E38}" type="datetimeFigureOut">
              <a:rPr lang="en-US" smtClean="0"/>
              <a:pPr/>
              <a:t>9/13/20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DBF344-7AFA-C447-82EB-17F87DC27E38}" type="datetimeFigureOut">
              <a:rPr lang="en-US" smtClean="0"/>
              <a:pPr/>
              <a:t>9/13/20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DBF344-7AFA-C447-82EB-17F87DC27E38}" type="datetimeFigureOut">
              <a:rPr lang="en-US" smtClean="0"/>
              <a:pPr/>
              <a:t>9/13/20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DBF344-7AFA-C447-82EB-17F87DC27E38}" type="datetimeFigureOut">
              <a:rPr lang="en-US" smtClean="0"/>
              <a:pPr/>
              <a:t>9/13/20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BF344-7AFA-C447-82EB-17F87DC27E38}" type="datetimeFigureOut">
              <a:rPr lang="en-US" smtClean="0"/>
              <a:pPr/>
              <a:t>9/13/20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DBF344-7AFA-C447-82EB-17F87DC27E38}" type="datetimeFigureOut">
              <a:rPr lang="en-US" smtClean="0"/>
              <a:pPr/>
              <a:t>9/13/20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DBF344-7AFA-C447-82EB-17F87DC27E38}" type="datetimeFigureOut">
              <a:rPr lang="en-US" smtClean="0"/>
              <a:pPr/>
              <a:t>9/13/20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BF344-7AFA-C447-82EB-17F87DC27E38}" type="datetimeFigureOut">
              <a:rPr lang="en-US" smtClean="0"/>
              <a:pPr/>
              <a:t>9/13/20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E9F6D4-ABD1-B94A-B6FF-0182A43D801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ln9VIRiocps"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g6eY_i7sqsU"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HRDucFb-XWg" TargetMode="External"/><Relationship Id="rId1" Type="http://schemas.openxmlformats.org/officeDocument/2006/relationships/slideLayout" Target="../slideLayouts/slideLayout1.xml"/><Relationship Id="rId4" Type="http://schemas.openxmlformats.org/officeDocument/2006/relationships/hyperlink" Target="https://www.youtube.com/watch?v=eDVHdQgKGWg"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E_2sGATllOM" TargetMode="External"/><Relationship Id="rId1" Type="http://schemas.openxmlformats.org/officeDocument/2006/relationships/slideLayout" Target="../slideLayouts/slideLayout1.xml"/><Relationship Id="rId4" Type="http://schemas.openxmlformats.org/officeDocument/2006/relationships/hyperlink" Target="https://www.youtube.com/watch?v=o5VZKWcgw6c"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ObAZxWIX-Rw" TargetMode="External"/><Relationship Id="rId1" Type="http://schemas.openxmlformats.org/officeDocument/2006/relationships/slideLayout" Target="../slideLayouts/slideLayout1.xml"/><Relationship Id="rId4" Type="http://schemas.openxmlformats.org/officeDocument/2006/relationships/hyperlink" Target="https://www.youtube.com/watch?v=S_s2Rf0Z0eE"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6uvCPBsyMiA"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0_YDrJoUe8s" TargetMode="External"/><Relationship Id="rId1" Type="http://schemas.openxmlformats.org/officeDocument/2006/relationships/slideLayout" Target="../slideLayouts/slideLayout1.xml"/><Relationship Id="rId4" Type="http://schemas.openxmlformats.org/officeDocument/2006/relationships/hyperlink" Target="https://www.youtube.com/watch?v=AdQsoeIdxb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cZ0eA91lx0"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7SzRPGpwLYE" TargetMode="External"/><Relationship Id="rId1" Type="http://schemas.openxmlformats.org/officeDocument/2006/relationships/slideLayout" Target="../slideLayouts/slideLayout1.xml"/><Relationship Id="rId4" Type="http://schemas.openxmlformats.org/officeDocument/2006/relationships/hyperlink" Target="https://www.youtube.com/watch?v=09aF7nZv0C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SdxEF51kY_4"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ZdICgvMaH8A"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watch?v=-znOSWfAb_8"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v=Q7jgYS9Gl0E"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g4AVohUid7c"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V-5-1ffAe9w"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en.wikipedia.org/wiki/Venus_of_Willendorf" TargetMode="External"/><Relationship Id="rId2" Type="http://schemas.openxmlformats.org/officeDocument/2006/relationships/hyperlink" Target="https://en.wikipedia.org/wiki/Iconography" TargetMode="Externa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KhNf6SGtJDo" TargetMode="External"/><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WceVwMdN0eE" TargetMode="Externa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youtube.com/watch?v=fNnMbNXi4NE" TargetMode="Externa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youtube.com/watch?v=zQmkB91La5g"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ZWkvK4HQx0Y" TargetMode="Externa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youtube.com/watch?v=nyCuGBe0v_0" TargetMode="Externa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youtube.com/watch?v=xwI9fzAcoDA" TargetMode="Externa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aOExHX45jLQ" TargetMode="Externa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youtube.com/watch?v=XyLNPumMMTs" TargetMode="Externa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youtube.com/watch?v=rVI5Sjm0xKI" TargetMode="Externa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youtube.com/watch?v=BRUOACBkFRg" TargetMode="Externa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youtube.com/watch?v=hCkxNNtvCfA" TargetMode="Externa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youtube.com/watch?v=r3ttwvNvors" TargetMode="Externa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SgN5HQXTlMc" TargetMode="Externa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01107"/>
            <a:ext cx="7772400" cy="1470025"/>
          </a:xfrm>
        </p:spPr>
        <p:txBody>
          <a:bodyPr/>
          <a:lstStyle/>
          <a:p>
            <a:r>
              <a:rPr lang="en-US" dirty="0"/>
              <a:t>Week 6 – Spiritual Belief, Cycle of Life, &amp; Love and Sex</a:t>
            </a:r>
          </a:p>
        </p:txBody>
      </p:sp>
      <p:sp>
        <p:nvSpPr>
          <p:cNvPr id="3" name="Subtitle 2"/>
          <p:cNvSpPr>
            <a:spLocks noGrp="1"/>
          </p:cNvSpPr>
          <p:nvPr>
            <p:ph type="subTitle" idx="1"/>
          </p:nvPr>
        </p:nvSpPr>
        <p:spPr>
          <a:xfrm>
            <a:off x="1371600" y="5576146"/>
            <a:ext cx="6400800" cy="1752600"/>
          </a:xfrm>
        </p:spPr>
        <p:txBody>
          <a:bodyPr/>
          <a:lstStyle/>
          <a:p>
            <a:r>
              <a:rPr lang="en-US" dirty="0"/>
              <a:t>ARTS 1301 Art Appreciation</a:t>
            </a:r>
          </a:p>
        </p:txBody>
      </p:sp>
      <p:pic>
        <p:nvPicPr>
          <p:cNvPr id="6" name="Picture 5">
            <a:extLst>
              <a:ext uri="{FF2B5EF4-FFF2-40B4-BE49-F238E27FC236}">
                <a16:creationId xmlns:a16="http://schemas.microsoft.com/office/drawing/2014/main" id="{99C94FB1-5692-B043-86D4-59C1F782C5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17122" y="407485"/>
            <a:ext cx="3309756" cy="379362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9821" y="5478592"/>
            <a:ext cx="8334678" cy="830997"/>
          </a:xfrm>
          <a:prstGeom prst="rect">
            <a:avLst/>
          </a:prstGeom>
        </p:spPr>
        <p:txBody>
          <a:bodyPr wrap="square">
            <a:spAutoFit/>
          </a:bodyPr>
          <a:lstStyle/>
          <a:p>
            <a:pPr algn="ctr"/>
            <a:r>
              <a:rPr lang="en-US" sz="2400" i="1" dirty="0"/>
              <a:t>The Alba Madonna</a:t>
            </a:r>
            <a:r>
              <a:rPr lang="en-US" sz="2400" dirty="0"/>
              <a:t>, Raphael, Italy 1510 AD. National Gallery in Washington DC. Depicts Mary, Jesus, and John the Baptist.</a:t>
            </a:r>
            <a:endParaRPr lang="en-US" sz="2400" dirty="0">
              <a:latin typeface="Arial"/>
              <a:cs typeface="Arial"/>
            </a:endParaRPr>
          </a:p>
        </p:txBody>
      </p:sp>
      <p:pic>
        <p:nvPicPr>
          <p:cNvPr id="3" name="Picture 2">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0269" y="238348"/>
            <a:ext cx="5112792" cy="5092422"/>
          </a:xfrm>
          <a:prstGeom prst="rect">
            <a:avLst/>
          </a:prstGeom>
        </p:spPr>
      </p:pic>
      <p:sp>
        <p:nvSpPr>
          <p:cNvPr id="5" name="TextBox 4"/>
          <p:cNvSpPr txBox="1"/>
          <p:nvPr/>
        </p:nvSpPr>
        <p:spPr>
          <a:xfrm>
            <a:off x="7941200" y="6153643"/>
            <a:ext cx="1037364" cy="461665"/>
          </a:xfrm>
          <a:prstGeom prst="rect">
            <a:avLst/>
          </a:prstGeom>
          <a:noFill/>
        </p:spPr>
        <p:txBody>
          <a:bodyPr wrap="square" rtlCol="0">
            <a:spAutoFit/>
          </a:bodyPr>
          <a:lstStyle/>
          <a:p>
            <a:r>
              <a:rPr lang="en-US" sz="2400" b="1" dirty="0">
                <a:hlinkClick r:id="rId2"/>
              </a:rPr>
              <a:t>Video</a:t>
            </a:r>
            <a:endParaRPr lang="en-US" sz="2400" b="1" dirty="0"/>
          </a:p>
        </p:txBody>
      </p:sp>
    </p:spTree>
    <p:extLst>
      <p:ext uri="{BB962C8B-B14F-4D97-AF65-F5344CB8AC3E}">
        <p14:creationId xmlns:p14="http://schemas.microsoft.com/office/powerpoint/2010/main" val="460659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000" y="5573007"/>
            <a:ext cx="8617245" cy="1200328"/>
          </a:xfrm>
          <a:prstGeom prst="rect">
            <a:avLst/>
          </a:prstGeom>
        </p:spPr>
        <p:txBody>
          <a:bodyPr wrap="square">
            <a:spAutoFit/>
          </a:bodyPr>
          <a:lstStyle/>
          <a:p>
            <a:pPr algn="ctr"/>
            <a:r>
              <a:rPr lang="en-US" sz="2400" i="1" dirty="0"/>
              <a:t>Interior of the Choir of Saint </a:t>
            </a:r>
            <a:r>
              <a:rPr lang="en-US" sz="2400" i="1" dirty="0" err="1"/>
              <a:t>Bavo's</a:t>
            </a:r>
            <a:r>
              <a:rPr lang="en-US" sz="2400" i="1" dirty="0"/>
              <a:t> Church</a:t>
            </a:r>
            <a:r>
              <a:rPr lang="en-US" sz="2400" dirty="0"/>
              <a:t>, Pieter </a:t>
            </a:r>
            <a:r>
              <a:rPr lang="en-US" sz="2400" dirty="0" err="1"/>
              <a:t>Saenredam</a:t>
            </a:r>
            <a:r>
              <a:rPr lang="en-US" sz="2400" dirty="0"/>
              <a:t>, oil on panel, 1660 AD. The Protestant Reformation forbade the decoration found in Roman Catholic and Greek Orthodox </a:t>
            </a:r>
            <a:r>
              <a:rPr lang="en-US" sz="2400" dirty="0" err="1"/>
              <a:t>churces</a:t>
            </a:r>
            <a:r>
              <a:rPr lang="en-US" sz="2400" dirty="0"/>
              <a:t>.</a:t>
            </a:r>
            <a:endParaRPr lang="en-US" sz="2400" dirty="0">
              <a:latin typeface="Arial"/>
              <a:cs typeface="Arial"/>
            </a:endParaRPr>
          </a:p>
        </p:txBody>
      </p:sp>
      <p:pic>
        <p:nvPicPr>
          <p:cNvPr id="2" name="Picture 1"/>
          <p:cNvPicPr>
            <a:picLocks noChangeAspect="1"/>
          </p:cNvPicPr>
          <p:nvPr/>
        </p:nvPicPr>
        <p:blipFill>
          <a:blip r:embed="rId2"/>
          <a:stretch>
            <a:fillRect/>
          </a:stretch>
        </p:blipFill>
        <p:spPr>
          <a:xfrm>
            <a:off x="2721369" y="220133"/>
            <a:ext cx="4172497" cy="5352874"/>
          </a:xfrm>
          <a:prstGeom prst="rect">
            <a:avLst/>
          </a:prstGeom>
        </p:spPr>
      </p:pic>
    </p:spTree>
    <p:extLst>
      <p:ext uri="{BB962C8B-B14F-4D97-AF65-F5344CB8AC3E}">
        <p14:creationId xmlns:p14="http://schemas.microsoft.com/office/powerpoint/2010/main" val="2346931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90016"/>
            <a:ext cx="8334678" cy="830997"/>
          </a:xfrm>
          <a:prstGeom prst="rect">
            <a:avLst/>
          </a:prstGeom>
        </p:spPr>
        <p:txBody>
          <a:bodyPr wrap="square">
            <a:spAutoFit/>
          </a:bodyPr>
          <a:lstStyle/>
          <a:p>
            <a:pPr algn="ctr"/>
            <a:r>
              <a:rPr lang="en-US" sz="2400" dirty="0"/>
              <a:t>Calligraphic scroll, Syria, </a:t>
            </a:r>
            <a:r>
              <a:rPr lang="en-US" sz="2400" dirty="0" err="1"/>
              <a:t>cir.</a:t>
            </a:r>
            <a:r>
              <a:rPr lang="en-US" sz="2400" dirty="0"/>
              <a:t> 15</a:t>
            </a:r>
            <a:r>
              <a:rPr lang="en-US" sz="2400" baseline="30000" dirty="0"/>
              <a:t>th</a:t>
            </a:r>
            <a:r>
              <a:rPr lang="en-US" sz="2400" dirty="0"/>
              <a:t> century. Images representing God are forbidden in Islam.</a:t>
            </a:r>
            <a:endParaRPr lang="en-US" sz="2400" dirty="0">
              <a:latin typeface="Arial"/>
              <a:cs typeface="Arial"/>
            </a:endParaRPr>
          </a:p>
        </p:txBody>
      </p:sp>
      <p:pic>
        <p:nvPicPr>
          <p:cNvPr id="3" name="Picture 2"/>
          <p:cNvPicPr>
            <a:picLocks noChangeAspect="1"/>
          </p:cNvPicPr>
          <p:nvPr/>
        </p:nvPicPr>
        <p:blipFill>
          <a:blip r:embed="rId2"/>
          <a:stretch>
            <a:fillRect/>
          </a:stretch>
        </p:blipFill>
        <p:spPr>
          <a:xfrm>
            <a:off x="1393539" y="483581"/>
            <a:ext cx="6833194" cy="4891772"/>
          </a:xfrm>
          <a:prstGeom prst="rect">
            <a:avLst/>
          </a:prstGeom>
        </p:spPr>
      </p:pic>
    </p:spTree>
    <p:extLst>
      <p:ext uri="{BB962C8B-B14F-4D97-AF65-F5344CB8AC3E}">
        <p14:creationId xmlns:p14="http://schemas.microsoft.com/office/powerpoint/2010/main" val="2321156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90016"/>
            <a:ext cx="8334678" cy="461665"/>
          </a:xfrm>
          <a:prstGeom prst="rect">
            <a:avLst/>
          </a:prstGeom>
        </p:spPr>
        <p:txBody>
          <a:bodyPr wrap="square">
            <a:spAutoFit/>
          </a:bodyPr>
          <a:lstStyle/>
          <a:p>
            <a:pPr algn="ctr"/>
            <a:r>
              <a:rPr lang="en-US" sz="2400" dirty="0"/>
              <a:t>The </a:t>
            </a:r>
            <a:r>
              <a:rPr lang="en-US" sz="2400" dirty="0" err="1"/>
              <a:t>Kaaba</a:t>
            </a:r>
            <a:r>
              <a:rPr lang="en-US" sz="2400" dirty="0"/>
              <a:t>, Haram Mosque, Mecca, Saudi Arabia</a:t>
            </a:r>
            <a:endParaRPr lang="en-US" sz="2400" dirty="0">
              <a:latin typeface="Arial"/>
              <a:cs typeface="Arial"/>
            </a:endParaRPr>
          </a:p>
        </p:txBody>
      </p:sp>
      <p:pic>
        <p:nvPicPr>
          <p:cNvPr id="2" name="Picture 1">
            <a:hlinkClick r:id="rId2"/>
          </p:cNvPr>
          <p:cNvPicPr>
            <a:picLocks noChangeAspect="1"/>
          </p:cNvPicPr>
          <p:nvPr/>
        </p:nvPicPr>
        <p:blipFill>
          <a:blip r:embed="rId3"/>
          <a:stretch>
            <a:fillRect/>
          </a:stretch>
        </p:blipFill>
        <p:spPr>
          <a:xfrm>
            <a:off x="609600" y="364012"/>
            <a:ext cx="7924800" cy="5283200"/>
          </a:xfrm>
          <a:prstGeom prst="rect">
            <a:avLst/>
          </a:prstGeom>
        </p:spPr>
      </p:pic>
    </p:spTree>
    <p:extLst>
      <p:ext uri="{BB962C8B-B14F-4D97-AF65-F5344CB8AC3E}">
        <p14:creationId xmlns:p14="http://schemas.microsoft.com/office/powerpoint/2010/main" val="2883188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585920"/>
            <a:ext cx="8334678" cy="1200328"/>
          </a:xfrm>
          <a:prstGeom prst="rect">
            <a:avLst/>
          </a:prstGeom>
        </p:spPr>
        <p:txBody>
          <a:bodyPr wrap="square">
            <a:spAutoFit/>
          </a:bodyPr>
          <a:lstStyle/>
          <a:p>
            <a:pPr algn="ctr"/>
            <a:r>
              <a:rPr lang="en-US" sz="2400" dirty="0"/>
              <a:t>Muhammad placing the black stone of </a:t>
            </a:r>
            <a:r>
              <a:rPr lang="en-US" sz="2400" dirty="0" err="1"/>
              <a:t>kaaba</a:t>
            </a:r>
            <a:r>
              <a:rPr lang="en-US" sz="2400" dirty="0"/>
              <a:t> on his cloak </a:t>
            </a:r>
          </a:p>
          <a:p>
            <a:pPr algn="ctr"/>
            <a:r>
              <a:rPr lang="en-US" sz="2400" dirty="0"/>
              <a:t>Illuminated manuscript 1315 AD. Images of people are rare in Islamic art, and Images representing God are forbidden in Islam.</a:t>
            </a:r>
            <a:endParaRPr lang="en-US" sz="2400" dirty="0">
              <a:latin typeface="Arial"/>
              <a:cs typeface="Arial"/>
            </a:endParaRPr>
          </a:p>
        </p:txBody>
      </p:sp>
      <p:pic>
        <p:nvPicPr>
          <p:cNvPr id="3" name="Picture 2"/>
          <p:cNvPicPr>
            <a:picLocks noChangeAspect="1"/>
          </p:cNvPicPr>
          <p:nvPr/>
        </p:nvPicPr>
        <p:blipFill>
          <a:blip r:embed="rId2"/>
          <a:stretch>
            <a:fillRect/>
          </a:stretch>
        </p:blipFill>
        <p:spPr>
          <a:xfrm>
            <a:off x="298008" y="925668"/>
            <a:ext cx="8485775" cy="4384317"/>
          </a:xfrm>
          <a:prstGeom prst="rect">
            <a:avLst/>
          </a:prstGeom>
        </p:spPr>
      </p:pic>
    </p:spTree>
    <p:extLst>
      <p:ext uri="{BB962C8B-B14F-4D97-AF65-F5344CB8AC3E}">
        <p14:creationId xmlns:p14="http://schemas.microsoft.com/office/powerpoint/2010/main" val="2387645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875143"/>
            <a:ext cx="4702436" cy="5262979"/>
          </a:xfrm>
          <a:prstGeom prst="rect">
            <a:avLst/>
          </a:prstGeom>
        </p:spPr>
        <p:txBody>
          <a:bodyPr wrap="square">
            <a:spAutoFit/>
          </a:bodyPr>
          <a:lstStyle/>
          <a:p>
            <a:r>
              <a:rPr lang="en-US" sz="2400" dirty="0" err="1"/>
              <a:t>Kumno</a:t>
            </a:r>
            <a:r>
              <a:rPr lang="en-US" sz="2400" dirty="0"/>
              <a:t> Mandala, showing three sacred shrines of the</a:t>
            </a:r>
          </a:p>
          <a:p>
            <a:r>
              <a:rPr lang="en-US" sz="2400" dirty="0"/>
              <a:t>Kumano </a:t>
            </a:r>
            <a:r>
              <a:rPr lang="en-US" sz="2400" dirty="0" err="1"/>
              <a:t>Kodo</a:t>
            </a:r>
            <a:r>
              <a:rPr lang="en-US" sz="2400" dirty="0"/>
              <a:t> Pilgrimage Trail where the three shrines of Kumano </a:t>
            </a:r>
            <a:r>
              <a:rPr lang="en-US" sz="2400" dirty="0" err="1"/>
              <a:t>lare</a:t>
            </a:r>
            <a:r>
              <a:rPr lang="en-US" sz="2400" dirty="0"/>
              <a:t> ;</a:t>
            </a:r>
            <a:r>
              <a:rPr lang="en-US" sz="2400" dirty="0" err="1"/>
              <a:t>ocated</a:t>
            </a:r>
            <a:r>
              <a:rPr lang="en-US" sz="2400" dirty="0"/>
              <a:t> south of Osaka, Japan</a:t>
            </a:r>
          </a:p>
          <a:p>
            <a:r>
              <a:rPr lang="en-US" sz="2400" dirty="0" err="1"/>
              <a:t>Kamakuro</a:t>
            </a:r>
            <a:r>
              <a:rPr lang="en-US" sz="2400" dirty="0"/>
              <a:t> period.</a:t>
            </a:r>
          </a:p>
          <a:p>
            <a:r>
              <a:rPr lang="en-US" sz="2400" dirty="0"/>
              <a:t>ink with color on </a:t>
            </a:r>
          </a:p>
          <a:p>
            <a:r>
              <a:rPr lang="en-US" sz="2400" dirty="0"/>
              <a:t>hanging silk scroll,</a:t>
            </a:r>
          </a:p>
          <a:p>
            <a:r>
              <a:rPr lang="en-US" sz="2400" dirty="0"/>
              <a:t>Japan </a:t>
            </a:r>
            <a:r>
              <a:rPr lang="en-US" sz="2400" dirty="0" err="1"/>
              <a:t>cir.</a:t>
            </a:r>
            <a:r>
              <a:rPr lang="en-US" sz="2400" dirty="0"/>
              <a:t> 1300.</a:t>
            </a:r>
          </a:p>
          <a:p>
            <a:r>
              <a:rPr lang="en-US" sz="2400" dirty="0"/>
              <a:t>The pilgrimage is still taken today. The journey is in itself a form of spiritual sacrifice, satisfaction and meditation</a:t>
            </a:r>
          </a:p>
          <a:p>
            <a:endParaRPr lang="en-US" sz="2400" dirty="0"/>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15401" y="352822"/>
            <a:ext cx="2808068" cy="6113139"/>
          </a:xfrm>
          <a:prstGeom prst="rect">
            <a:avLst/>
          </a:prstGeom>
        </p:spPr>
      </p:pic>
      <p:sp>
        <p:nvSpPr>
          <p:cNvPr id="5" name="TextBox 4"/>
          <p:cNvSpPr txBox="1"/>
          <p:nvPr/>
        </p:nvSpPr>
        <p:spPr>
          <a:xfrm>
            <a:off x="536567" y="6153643"/>
            <a:ext cx="1037364" cy="461665"/>
          </a:xfrm>
          <a:prstGeom prst="rect">
            <a:avLst/>
          </a:prstGeom>
          <a:noFill/>
        </p:spPr>
        <p:txBody>
          <a:bodyPr wrap="square" rtlCol="0">
            <a:spAutoFit/>
          </a:bodyPr>
          <a:lstStyle/>
          <a:p>
            <a:r>
              <a:rPr lang="en-US" sz="2400" b="1" dirty="0">
                <a:hlinkClick r:id="rId4"/>
              </a:rPr>
              <a:t>Video</a:t>
            </a:r>
            <a:endParaRPr lang="en-US" sz="2400" b="1" dirty="0"/>
          </a:p>
        </p:txBody>
      </p:sp>
    </p:spTree>
    <p:extLst>
      <p:ext uri="{BB962C8B-B14F-4D97-AF65-F5344CB8AC3E}">
        <p14:creationId xmlns:p14="http://schemas.microsoft.com/office/powerpoint/2010/main" val="3995771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3089" y="5672563"/>
            <a:ext cx="8212744" cy="830997"/>
          </a:xfrm>
          <a:prstGeom prst="rect">
            <a:avLst/>
          </a:prstGeom>
        </p:spPr>
        <p:txBody>
          <a:bodyPr wrap="square">
            <a:spAutoFit/>
          </a:bodyPr>
          <a:lstStyle/>
          <a:p>
            <a:pPr algn="ctr"/>
            <a:r>
              <a:rPr lang="en-US" sz="2400" dirty="0" err="1"/>
              <a:t>Kandariya</a:t>
            </a:r>
            <a:r>
              <a:rPr lang="en-US" sz="2400" dirty="0"/>
              <a:t> </a:t>
            </a:r>
            <a:r>
              <a:rPr lang="en-US" sz="2400" dirty="0" err="1"/>
              <a:t>Mahadeva</a:t>
            </a:r>
            <a:r>
              <a:rPr lang="en-US" sz="2400" dirty="0"/>
              <a:t> temple at the sacred site of </a:t>
            </a:r>
            <a:r>
              <a:rPr lang="en-US" sz="2400" dirty="0" err="1"/>
              <a:t>Khajuraho</a:t>
            </a:r>
            <a:r>
              <a:rPr lang="en-US" sz="2400" dirty="0"/>
              <a:t>, </a:t>
            </a:r>
          </a:p>
          <a:p>
            <a:pPr algn="ctr"/>
            <a:r>
              <a:rPr lang="en-US" sz="2400" dirty="0"/>
              <a:t>Madhya </a:t>
            </a:r>
            <a:r>
              <a:rPr lang="en-US" sz="2400" dirty="0" err="1"/>
              <a:t>Predesh</a:t>
            </a:r>
            <a:r>
              <a:rPr lang="en-US" sz="2400" dirty="0"/>
              <a:t>, India , </a:t>
            </a:r>
            <a:r>
              <a:rPr lang="en-US" sz="2400" dirty="0" err="1"/>
              <a:t>cir.</a:t>
            </a:r>
            <a:r>
              <a:rPr lang="en-US" sz="2400" dirty="0"/>
              <a:t> 1025</a:t>
            </a:r>
            <a:endParaRPr lang="en-US" sz="2400" dirty="0">
              <a:latin typeface="Arial"/>
              <a:cs typeface="Arial"/>
            </a:endParaRPr>
          </a:p>
        </p:txBody>
      </p:sp>
      <p:pic>
        <p:nvPicPr>
          <p:cNvPr id="3" name="Picture 2"/>
          <p:cNvPicPr>
            <a:picLocks noChangeAspect="1"/>
          </p:cNvPicPr>
          <p:nvPr/>
        </p:nvPicPr>
        <p:blipFill>
          <a:blip r:embed="rId2"/>
          <a:stretch>
            <a:fillRect/>
          </a:stretch>
        </p:blipFill>
        <p:spPr>
          <a:xfrm>
            <a:off x="820523" y="354800"/>
            <a:ext cx="7805310" cy="5229558"/>
          </a:xfrm>
          <a:prstGeom prst="rect">
            <a:avLst/>
          </a:prstGeom>
        </p:spPr>
      </p:pic>
    </p:spTree>
    <p:extLst>
      <p:ext uri="{BB962C8B-B14F-4D97-AF65-F5344CB8AC3E}">
        <p14:creationId xmlns:p14="http://schemas.microsoft.com/office/powerpoint/2010/main" val="4077838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4207" y="5685255"/>
            <a:ext cx="8296716" cy="830997"/>
          </a:xfrm>
          <a:prstGeom prst="rect">
            <a:avLst/>
          </a:prstGeom>
        </p:spPr>
        <p:txBody>
          <a:bodyPr wrap="square">
            <a:spAutoFit/>
          </a:bodyPr>
          <a:lstStyle/>
          <a:p>
            <a:pPr algn="ctr"/>
            <a:r>
              <a:rPr lang="en-US" sz="2400" dirty="0"/>
              <a:t>A reliquary is a container that holds the relics of a saint or holy person that includes bones, bits of clothing or other artifacts. </a:t>
            </a:r>
            <a:endParaRPr lang="en-US" sz="2400" dirty="0">
              <a:latin typeface="Arial"/>
              <a:cs typeface="Aria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5355" y="361332"/>
            <a:ext cx="5267568" cy="5011308"/>
          </a:xfrm>
          <a:prstGeom prst="rect">
            <a:avLst/>
          </a:prstGeom>
        </p:spPr>
      </p:pic>
    </p:spTree>
    <p:extLst>
      <p:ext uri="{BB962C8B-B14F-4D97-AF65-F5344CB8AC3E}">
        <p14:creationId xmlns:p14="http://schemas.microsoft.com/office/powerpoint/2010/main" val="438757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7939" y="487026"/>
            <a:ext cx="3679127" cy="6370974"/>
          </a:xfrm>
          <a:prstGeom prst="rect">
            <a:avLst/>
          </a:prstGeom>
        </p:spPr>
        <p:txBody>
          <a:bodyPr wrap="square">
            <a:spAutoFit/>
          </a:bodyPr>
          <a:lstStyle/>
          <a:p>
            <a:r>
              <a:rPr lang="en-US" sz="2400" dirty="0"/>
              <a:t>View of the nave, St. </a:t>
            </a:r>
            <a:r>
              <a:rPr lang="en-US" sz="2400" dirty="0" err="1"/>
              <a:t>Serin</a:t>
            </a:r>
            <a:r>
              <a:rPr lang="en-US" sz="2400" dirty="0"/>
              <a:t> Cathedral, Toulouse, France  built 1080-1120 AD</a:t>
            </a:r>
          </a:p>
          <a:p>
            <a:r>
              <a:rPr lang="en-US" sz="2400" dirty="0">
                <a:latin typeface="Arial"/>
                <a:cs typeface="Arial"/>
              </a:rPr>
              <a:t>One of the points along the pilgrim’s ways in France and Spain.</a:t>
            </a:r>
          </a:p>
          <a:p>
            <a:r>
              <a:rPr lang="en-US" sz="2400" dirty="0"/>
              <a:t>Modern-day pilgrims still walk long distances over weeks or months to spiritual or religious shrines rather than taking modern transportation.</a:t>
            </a:r>
          </a:p>
          <a:p>
            <a:r>
              <a:rPr lang="en-US" sz="2400" dirty="0"/>
              <a:t>The journey is in itself a form of spiritual sacrifice, satisfaction and meditation</a:t>
            </a:r>
          </a:p>
          <a:p>
            <a:pPr algn="r"/>
            <a:endParaRPr lang="en-US" sz="2400" dirty="0">
              <a:latin typeface="Arial"/>
              <a:cs typeface="Arial"/>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79291" y="158770"/>
            <a:ext cx="4556811" cy="6503560"/>
          </a:xfrm>
          <a:prstGeom prst="rect">
            <a:avLst/>
          </a:prstGeom>
        </p:spPr>
      </p:pic>
    </p:spTree>
    <p:extLst>
      <p:ext uri="{BB962C8B-B14F-4D97-AF65-F5344CB8AC3E}">
        <p14:creationId xmlns:p14="http://schemas.microsoft.com/office/powerpoint/2010/main" val="1022809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3089" y="5831332"/>
            <a:ext cx="8212744" cy="830997"/>
          </a:xfrm>
          <a:prstGeom prst="rect">
            <a:avLst/>
          </a:prstGeom>
        </p:spPr>
        <p:txBody>
          <a:bodyPr wrap="square">
            <a:spAutoFit/>
          </a:bodyPr>
          <a:lstStyle/>
          <a:p>
            <a:pPr algn="ctr"/>
            <a:r>
              <a:rPr lang="en-US" sz="2400" dirty="0"/>
              <a:t>Pilgrimage map to Santiago de </a:t>
            </a:r>
            <a:r>
              <a:rPr lang="en-US" sz="2400" dirty="0" err="1"/>
              <a:t>Compostela</a:t>
            </a:r>
            <a:r>
              <a:rPr lang="en-US" sz="2400" dirty="0"/>
              <a:t> (relics of St. James)</a:t>
            </a:r>
          </a:p>
          <a:p>
            <a:pPr algn="ctr"/>
            <a:endParaRPr lang="en-US" sz="2400" dirty="0">
              <a:latin typeface="Arial"/>
              <a:cs typeface="Arial"/>
            </a:endParaRPr>
          </a:p>
        </p:txBody>
      </p:sp>
      <p:pic>
        <p:nvPicPr>
          <p:cNvPr id="3" name="Picture 2">
            <a:hlinkClick r:id="rId2"/>
          </p:cNvPr>
          <p:cNvPicPr>
            <a:picLocks noChangeAspect="1"/>
          </p:cNvPicPr>
          <p:nvPr/>
        </p:nvPicPr>
        <p:blipFill>
          <a:blip r:embed="rId3"/>
          <a:stretch>
            <a:fillRect/>
          </a:stretch>
        </p:blipFill>
        <p:spPr>
          <a:xfrm>
            <a:off x="870290" y="321731"/>
            <a:ext cx="7477844" cy="5204580"/>
          </a:xfrm>
          <a:prstGeom prst="rect">
            <a:avLst/>
          </a:prstGeom>
        </p:spPr>
      </p:pic>
      <p:sp>
        <p:nvSpPr>
          <p:cNvPr id="5" name="TextBox 4"/>
          <p:cNvSpPr txBox="1"/>
          <p:nvPr/>
        </p:nvSpPr>
        <p:spPr>
          <a:xfrm>
            <a:off x="590224" y="6223485"/>
            <a:ext cx="1037364" cy="461665"/>
          </a:xfrm>
          <a:prstGeom prst="rect">
            <a:avLst/>
          </a:prstGeom>
          <a:noFill/>
        </p:spPr>
        <p:txBody>
          <a:bodyPr wrap="square" rtlCol="0">
            <a:spAutoFit/>
          </a:bodyPr>
          <a:lstStyle/>
          <a:p>
            <a:r>
              <a:rPr lang="en-US" sz="2400" b="1" dirty="0">
                <a:hlinkClick r:id="rId4"/>
              </a:rPr>
              <a:t>Video</a:t>
            </a:r>
            <a:endParaRPr lang="en-US" sz="2400" b="1" dirty="0"/>
          </a:p>
        </p:txBody>
      </p:sp>
    </p:spTree>
    <p:extLst>
      <p:ext uri="{BB962C8B-B14F-4D97-AF65-F5344CB8AC3E}">
        <p14:creationId xmlns:p14="http://schemas.microsoft.com/office/powerpoint/2010/main" val="669839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604519"/>
            <a:ext cx="7772400" cy="1470025"/>
          </a:xfrm>
        </p:spPr>
        <p:txBody>
          <a:bodyPr/>
          <a:lstStyle/>
          <a:p>
            <a:r>
              <a:rPr lang="en-US" dirty="0"/>
              <a:t>Art of Spiritual Belief</a:t>
            </a:r>
          </a:p>
        </p:txBody>
      </p:sp>
      <p:sp>
        <p:nvSpPr>
          <p:cNvPr id="3" name="Subtitle 2"/>
          <p:cNvSpPr>
            <a:spLocks noGrp="1"/>
          </p:cNvSpPr>
          <p:nvPr>
            <p:ph type="subTitle" idx="1"/>
          </p:nvPr>
        </p:nvSpPr>
        <p:spPr>
          <a:xfrm>
            <a:off x="1371600" y="5576146"/>
            <a:ext cx="6400800" cy="1752600"/>
          </a:xfrm>
        </p:spPr>
        <p:txBody>
          <a:bodyPr/>
          <a:lstStyle/>
          <a:p>
            <a:r>
              <a:rPr lang="en-US" dirty="0"/>
              <a:t>ARTS 1301 Art Appreciation</a:t>
            </a:r>
          </a:p>
        </p:txBody>
      </p:sp>
      <p:pic>
        <p:nvPicPr>
          <p:cNvPr id="5" name="Picture 4"/>
          <p:cNvPicPr>
            <a:picLocks noChangeAspect="1"/>
          </p:cNvPicPr>
          <p:nvPr/>
        </p:nvPicPr>
        <p:blipFill>
          <a:blip r:embed="rId2"/>
          <a:stretch>
            <a:fillRect/>
          </a:stretch>
        </p:blipFill>
        <p:spPr>
          <a:xfrm>
            <a:off x="2668464" y="546875"/>
            <a:ext cx="3801261" cy="4357543"/>
          </a:xfrm>
          <a:prstGeom prst="rect">
            <a:avLst/>
          </a:prstGeom>
        </p:spPr>
      </p:pic>
    </p:spTree>
    <p:extLst>
      <p:ext uri="{BB962C8B-B14F-4D97-AF65-F5344CB8AC3E}">
        <p14:creationId xmlns:p14="http://schemas.microsoft.com/office/powerpoint/2010/main" val="2293594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3089" y="5405443"/>
            <a:ext cx="8212744" cy="461665"/>
          </a:xfrm>
          <a:prstGeom prst="rect">
            <a:avLst/>
          </a:prstGeom>
        </p:spPr>
        <p:txBody>
          <a:bodyPr wrap="square">
            <a:spAutoFit/>
          </a:bodyPr>
          <a:lstStyle/>
          <a:p>
            <a:pPr algn="ctr"/>
            <a:r>
              <a:rPr lang="en-US" sz="2400" dirty="0"/>
              <a:t>Pilgrim destination: Cathedral Santiago de </a:t>
            </a:r>
            <a:r>
              <a:rPr lang="en-US" sz="2400" dirty="0" err="1"/>
              <a:t>Compostela</a:t>
            </a:r>
            <a:r>
              <a:rPr lang="en-US" sz="2400" dirty="0"/>
              <a:t>, Spain</a:t>
            </a:r>
            <a:endParaRPr lang="en-US" sz="2400" dirty="0">
              <a:latin typeface="Arial"/>
              <a:cs typeface="Arial"/>
            </a:endParaRPr>
          </a:p>
        </p:txBody>
      </p:sp>
      <p:pic>
        <p:nvPicPr>
          <p:cNvPr id="2" name="Picture 1">
            <a:hlinkClick r:id="rId2"/>
          </p:cNvPr>
          <p:cNvPicPr>
            <a:picLocks noChangeAspect="1"/>
          </p:cNvPicPr>
          <p:nvPr/>
        </p:nvPicPr>
        <p:blipFill>
          <a:blip r:embed="rId3"/>
          <a:stretch>
            <a:fillRect/>
          </a:stretch>
        </p:blipFill>
        <p:spPr>
          <a:xfrm>
            <a:off x="0" y="1612900"/>
            <a:ext cx="9144000" cy="3619500"/>
          </a:xfrm>
          <a:prstGeom prst="rect">
            <a:avLst/>
          </a:prstGeom>
        </p:spPr>
      </p:pic>
      <p:sp>
        <p:nvSpPr>
          <p:cNvPr id="5" name="TextBox 4"/>
          <p:cNvSpPr txBox="1"/>
          <p:nvPr/>
        </p:nvSpPr>
        <p:spPr>
          <a:xfrm>
            <a:off x="643879" y="6135757"/>
            <a:ext cx="1037364" cy="461665"/>
          </a:xfrm>
          <a:prstGeom prst="rect">
            <a:avLst/>
          </a:prstGeom>
          <a:noFill/>
        </p:spPr>
        <p:txBody>
          <a:bodyPr wrap="square" rtlCol="0">
            <a:spAutoFit/>
          </a:bodyPr>
          <a:lstStyle/>
          <a:p>
            <a:r>
              <a:rPr lang="en-US" sz="2400" b="1" dirty="0">
                <a:hlinkClick r:id="rId4"/>
              </a:rPr>
              <a:t>Video</a:t>
            </a:r>
            <a:endParaRPr lang="en-US" sz="2400" b="1" dirty="0"/>
          </a:p>
        </p:txBody>
      </p:sp>
    </p:spTree>
    <p:extLst>
      <p:ext uri="{BB962C8B-B14F-4D97-AF65-F5344CB8AC3E}">
        <p14:creationId xmlns:p14="http://schemas.microsoft.com/office/powerpoint/2010/main" val="40689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3089" y="5672563"/>
            <a:ext cx="8212744" cy="830997"/>
          </a:xfrm>
          <a:prstGeom prst="rect">
            <a:avLst/>
          </a:prstGeom>
        </p:spPr>
        <p:txBody>
          <a:bodyPr wrap="square">
            <a:spAutoFit/>
          </a:bodyPr>
          <a:lstStyle/>
          <a:p>
            <a:pPr algn="ctr"/>
            <a:r>
              <a:rPr lang="en-US" sz="2400" dirty="0" err="1"/>
              <a:t>Retablo</a:t>
            </a:r>
            <a:r>
              <a:rPr lang="en-US" sz="2400" dirty="0"/>
              <a:t> and high alter, Church of San Jose, Laguna Pueblo, New Mexico 1780-1810</a:t>
            </a:r>
            <a:endParaRPr lang="en-US" sz="2400" dirty="0">
              <a:latin typeface="Arial"/>
              <a:cs typeface="Arial"/>
            </a:endParaRPr>
          </a:p>
        </p:txBody>
      </p:sp>
      <p:pic>
        <p:nvPicPr>
          <p:cNvPr id="3" name="Picture 2"/>
          <p:cNvPicPr>
            <a:picLocks noChangeAspect="1"/>
          </p:cNvPicPr>
          <p:nvPr/>
        </p:nvPicPr>
        <p:blipFill>
          <a:blip r:embed="rId2"/>
          <a:stretch>
            <a:fillRect/>
          </a:stretch>
        </p:blipFill>
        <p:spPr>
          <a:xfrm>
            <a:off x="2698880" y="1"/>
            <a:ext cx="3881330" cy="5575300"/>
          </a:xfrm>
          <a:prstGeom prst="rect">
            <a:avLst/>
          </a:prstGeom>
          <a:ln>
            <a:solidFill>
              <a:schemeClr val="tx1"/>
            </a:solidFill>
          </a:ln>
        </p:spPr>
      </p:pic>
    </p:spTree>
    <p:extLst>
      <p:ext uri="{BB962C8B-B14F-4D97-AF65-F5344CB8AC3E}">
        <p14:creationId xmlns:p14="http://schemas.microsoft.com/office/powerpoint/2010/main" val="486199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0727" y="2732254"/>
            <a:ext cx="8334678" cy="646331"/>
          </a:xfrm>
          <a:prstGeom prst="rect">
            <a:avLst/>
          </a:prstGeom>
        </p:spPr>
        <p:txBody>
          <a:bodyPr wrap="square">
            <a:spAutoFit/>
          </a:bodyPr>
          <a:lstStyle/>
          <a:p>
            <a:pPr algn="ctr"/>
            <a:r>
              <a:rPr lang="en-US" sz="3600" dirty="0"/>
              <a:t>Spirituality and Abstraction</a:t>
            </a:r>
            <a:endParaRPr lang="en-US" sz="3600" dirty="0">
              <a:latin typeface="Arial"/>
              <a:cs typeface="Arial"/>
            </a:endParaRPr>
          </a:p>
        </p:txBody>
      </p:sp>
    </p:spTree>
    <p:extLst>
      <p:ext uri="{BB962C8B-B14F-4D97-AF65-F5344CB8AC3E}">
        <p14:creationId xmlns:p14="http://schemas.microsoft.com/office/powerpoint/2010/main" val="1820070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3089" y="5672563"/>
            <a:ext cx="8212744" cy="461665"/>
          </a:xfrm>
          <a:prstGeom prst="rect">
            <a:avLst/>
          </a:prstGeom>
        </p:spPr>
        <p:txBody>
          <a:bodyPr wrap="square">
            <a:spAutoFit/>
          </a:bodyPr>
          <a:lstStyle/>
          <a:p>
            <a:pPr algn="ctr"/>
            <a:r>
              <a:rPr lang="en-US" sz="2400" dirty="0"/>
              <a:t>Rothko Chapel, Mark Rothko, Houston, Texas 1971</a:t>
            </a:r>
            <a:endParaRPr lang="en-US" sz="2400" dirty="0">
              <a:latin typeface="Arial"/>
              <a:cs typeface="Arial"/>
            </a:endParaRPr>
          </a:p>
        </p:txBody>
      </p:sp>
      <p:pic>
        <p:nvPicPr>
          <p:cNvPr id="3" name="Picture 2">
            <a:hlinkClick r:id="rId2"/>
          </p:cNvPr>
          <p:cNvPicPr>
            <a:picLocks noChangeAspect="1"/>
          </p:cNvPicPr>
          <p:nvPr/>
        </p:nvPicPr>
        <p:blipFill>
          <a:blip r:embed="rId3"/>
          <a:stretch>
            <a:fillRect/>
          </a:stretch>
        </p:blipFill>
        <p:spPr>
          <a:xfrm>
            <a:off x="-88201" y="1085094"/>
            <a:ext cx="9440653" cy="4030841"/>
          </a:xfrm>
          <a:prstGeom prst="rect">
            <a:avLst/>
          </a:prstGeom>
        </p:spPr>
      </p:pic>
      <p:sp>
        <p:nvSpPr>
          <p:cNvPr id="5" name="TextBox 4"/>
          <p:cNvSpPr txBox="1"/>
          <p:nvPr/>
        </p:nvSpPr>
        <p:spPr>
          <a:xfrm>
            <a:off x="643879" y="6135757"/>
            <a:ext cx="1037364" cy="461665"/>
          </a:xfrm>
          <a:prstGeom prst="rect">
            <a:avLst/>
          </a:prstGeom>
          <a:noFill/>
        </p:spPr>
        <p:txBody>
          <a:bodyPr wrap="square" rtlCol="0">
            <a:spAutoFit/>
          </a:bodyPr>
          <a:lstStyle/>
          <a:p>
            <a:r>
              <a:rPr lang="en-US" sz="2400" b="1" dirty="0">
                <a:hlinkClick r:id="rId2"/>
              </a:rPr>
              <a:t>Video</a:t>
            </a:r>
            <a:endParaRPr lang="en-US" sz="2400" b="1" dirty="0"/>
          </a:p>
        </p:txBody>
      </p:sp>
    </p:spTree>
    <p:extLst>
      <p:ext uri="{BB962C8B-B14F-4D97-AF65-F5344CB8AC3E}">
        <p14:creationId xmlns:p14="http://schemas.microsoft.com/office/powerpoint/2010/main" val="769300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3089" y="5672563"/>
            <a:ext cx="8212744" cy="461665"/>
          </a:xfrm>
          <a:prstGeom prst="rect">
            <a:avLst/>
          </a:prstGeom>
        </p:spPr>
        <p:txBody>
          <a:bodyPr wrap="square">
            <a:spAutoFit/>
          </a:bodyPr>
          <a:lstStyle/>
          <a:p>
            <a:pPr algn="ctr"/>
            <a:r>
              <a:rPr lang="en-US" sz="2400" i="1" dirty="0"/>
              <a:t>Composition VII</a:t>
            </a:r>
            <a:r>
              <a:rPr lang="en-US" sz="2400" dirty="0"/>
              <a:t>, </a:t>
            </a:r>
            <a:r>
              <a:rPr lang="en-US" sz="2400" dirty="0" err="1"/>
              <a:t>Wasslly</a:t>
            </a:r>
            <a:r>
              <a:rPr lang="en-US" sz="2400" dirty="0"/>
              <a:t> </a:t>
            </a:r>
            <a:r>
              <a:rPr lang="en-US" sz="2400" dirty="0" err="1"/>
              <a:t>Kandinnsky</a:t>
            </a:r>
            <a:r>
              <a:rPr lang="en-US" sz="2400" dirty="0"/>
              <a:t>, oil on canvas 1913</a:t>
            </a:r>
            <a:endParaRPr lang="en-US" sz="2400" dirty="0">
              <a:latin typeface="Arial"/>
              <a:cs typeface="Arial"/>
            </a:endParaRPr>
          </a:p>
        </p:txBody>
      </p:sp>
      <p:pic>
        <p:nvPicPr>
          <p:cNvPr id="3" name="Picture 2">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9040" y="368300"/>
            <a:ext cx="7673313" cy="5118100"/>
          </a:xfrm>
          <a:prstGeom prst="rect">
            <a:avLst/>
          </a:prstGeom>
        </p:spPr>
      </p:pic>
      <p:sp>
        <p:nvSpPr>
          <p:cNvPr id="5" name="TextBox 4"/>
          <p:cNvSpPr txBox="1"/>
          <p:nvPr/>
        </p:nvSpPr>
        <p:spPr>
          <a:xfrm>
            <a:off x="983716" y="6223485"/>
            <a:ext cx="1037364" cy="461665"/>
          </a:xfrm>
          <a:prstGeom prst="rect">
            <a:avLst/>
          </a:prstGeom>
          <a:noFill/>
        </p:spPr>
        <p:txBody>
          <a:bodyPr wrap="square" rtlCol="0">
            <a:spAutoFit/>
          </a:bodyPr>
          <a:lstStyle/>
          <a:p>
            <a:r>
              <a:rPr lang="en-US" sz="2400" b="1" dirty="0">
                <a:hlinkClick r:id="rId4"/>
              </a:rPr>
              <a:t>Video</a:t>
            </a:r>
            <a:endParaRPr lang="en-US" sz="2400" b="1" dirty="0"/>
          </a:p>
        </p:txBody>
      </p:sp>
    </p:spTree>
    <p:extLst>
      <p:ext uri="{BB962C8B-B14F-4D97-AF65-F5344CB8AC3E}">
        <p14:creationId xmlns:p14="http://schemas.microsoft.com/office/powerpoint/2010/main" val="2049912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3089" y="5672563"/>
            <a:ext cx="8212744" cy="830997"/>
          </a:xfrm>
          <a:prstGeom prst="rect">
            <a:avLst/>
          </a:prstGeom>
        </p:spPr>
        <p:txBody>
          <a:bodyPr wrap="square">
            <a:spAutoFit/>
          </a:bodyPr>
          <a:lstStyle/>
          <a:p>
            <a:pPr algn="ctr"/>
            <a:r>
              <a:rPr lang="en-US" sz="2400" i="1" dirty="0"/>
              <a:t>Cold Mountain and Bridge, </a:t>
            </a:r>
            <a:r>
              <a:rPr lang="en-US" sz="2400" dirty="0"/>
              <a:t>Bryce </a:t>
            </a:r>
            <a:r>
              <a:rPr lang="en-US" sz="2400" dirty="0" err="1"/>
              <a:t>Marden</a:t>
            </a:r>
            <a:r>
              <a:rPr lang="en-US" sz="2400" dirty="0"/>
              <a:t>, oil on linen 1989-1991 </a:t>
            </a:r>
            <a:endParaRPr lang="en-US" sz="2400" dirty="0">
              <a:latin typeface="Arial"/>
              <a:cs typeface="Arial"/>
            </a:endParaRPr>
          </a:p>
        </p:txBody>
      </p:sp>
      <p:pic>
        <p:nvPicPr>
          <p:cNvPr id="2" name="Picture 1">
            <a:hlinkClick r:id="rId2"/>
          </p:cNvPr>
          <p:cNvPicPr>
            <a:picLocks noChangeAspect="1"/>
          </p:cNvPicPr>
          <p:nvPr/>
        </p:nvPicPr>
        <p:blipFill>
          <a:blip r:embed="rId3"/>
          <a:stretch>
            <a:fillRect/>
          </a:stretch>
        </p:blipFill>
        <p:spPr>
          <a:xfrm>
            <a:off x="1058385" y="251751"/>
            <a:ext cx="7055026" cy="5332607"/>
          </a:xfrm>
          <a:prstGeom prst="rect">
            <a:avLst/>
          </a:prstGeom>
        </p:spPr>
      </p:pic>
      <p:sp>
        <p:nvSpPr>
          <p:cNvPr id="5" name="TextBox 4"/>
          <p:cNvSpPr txBox="1"/>
          <p:nvPr/>
        </p:nvSpPr>
        <p:spPr>
          <a:xfrm>
            <a:off x="1144687" y="6135757"/>
            <a:ext cx="1037364" cy="461665"/>
          </a:xfrm>
          <a:prstGeom prst="rect">
            <a:avLst/>
          </a:prstGeom>
          <a:noFill/>
        </p:spPr>
        <p:txBody>
          <a:bodyPr wrap="square" rtlCol="0">
            <a:spAutoFit/>
          </a:bodyPr>
          <a:lstStyle/>
          <a:p>
            <a:r>
              <a:rPr lang="en-US" sz="2400" b="1" dirty="0">
                <a:hlinkClick r:id="rId2"/>
              </a:rPr>
              <a:t>Video</a:t>
            </a:r>
            <a:endParaRPr lang="en-US" sz="2400" b="1" dirty="0"/>
          </a:p>
        </p:txBody>
      </p:sp>
    </p:spTree>
    <p:extLst>
      <p:ext uri="{BB962C8B-B14F-4D97-AF65-F5344CB8AC3E}">
        <p14:creationId xmlns:p14="http://schemas.microsoft.com/office/powerpoint/2010/main" val="3455387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9717" y="510155"/>
            <a:ext cx="8334678" cy="5509200"/>
          </a:xfrm>
          <a:prstGeom prst="rect">
            <a:avLst/>
          </a:prstGeom>
        </p:spPr>
        <p:txBody>
          <a:bodyPr wrap="square">
            <a:spAutoFit/>
          </a:bodyPr>
          <a:lstStyle/>
          <a:p>
            <a:pPr algn="ctr"/>
            <a:r>
              <a:rPr lang="en-US" sz="3200" dirty="0"/>
              <a:t>REVIEW</a:t>
            </a:r>
          </a:p>
          <a:p>
            <a:endParaRPr lang="en-US" sz="3200" dirty="0"/>
          </a:p>
          <a:p>
            <a:r>
              <a:rPr lang="en-US" sz="3200" dirty="0"/>
              <a:t>The Pueblo people of the American Southwest use </a:t>
            </a:r>
            <a:r>
              <a:rPr lang="en-US" sz="3200" dirty="0" err="1"/>
              <a:t>Kachina</a:t>
            </a:r>
            <a:r>
              <a:rPr lang="en-US" sz="3200" dirty="0"/>
              <a:t> statues in their spiritual rituals.</a:t>
            </a:r>
          </a:p>
          <a:p>
            <a:endParaRPr lang="en-US" sz="3200" dirty="0"/>
          </a:p>
          <a:p>
            <a:r>
              <a:rPr lang="en-US" sz="3200" dirty="0"/>
              <a:t>The head, particularly the face was tattooed by the Maori people of New Zealand because it was considered the most sacred part of the body.</a:t>
            </a:r>
          </a:p>
          <a:p>
            <a:endParaRPr lang="en-US" sz="3200" dirty="0"/>
          </a:p>
          <a:p>
            <a:r>
              <a:rPr lang="en-US" sz="3200" dirty="0"/>
              <a:t>Images representing God are prohibited in all Islamic art.</a:t>
            </a:r>
          </a:p>
        </p:txBody>
      </p:sp>
    </p:spTree>
    <p:extLst>
      <p:ext uri="{BB962C8B-B14F-4D97-AF65-F5344CB8AC3E}">
        <p14:creationId xmlns:p14="http://schemas.microsoft.com/office/powerpoint/2010/main" val="1900257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9717" y="510155"/>
            <a:ext cx="8334678" cy="3539430"/>
          </a:xfrm>
          <a:prstGeom prst="rect">
            <a:avLst/>
          </a:prstGeom>
        </p:spPr>
        <p:txBody>
          <a:bodyPr wrap="square">
            <a:spAutoFit/>
          </a:bodyPr>
          <a:lstStyle/>
          <a:p>
            <a:pPr algn="ctr"/>
            <a:r>
              <a:rPr lang="en-US" sz="3200" dirty="0"/>
              <a:t>REVIEW</a:t>
            </a:r>
          </a:p>
          <a:p>
            <a:endParaRPr lang="en-US" sz="3200" dirty="0"/>
          </a:p>
          <a:p>
            <a:r>
              <a:rPr lang="en-US" sz="3200" dirty="0"/>
              <a:t>The ancient Greek gods had perfect physical bodies in common with the ancient Greek Olympic </a:t>
            </a:r>
            <a:r>
              <a:rPr lang="en-US" sz="3200" dirty="0" err="1"/>
              <a:t>atheletes</a:t>
            </a:r>
            <a:r>
              <a:rPr lang="en-US" sz="3200" dirty="0"/>
              <a:t>.</a:t>
            </a:r>
          </a:p>
          <a:p>
            <a:endParaRPr lang="en-US" sz="3200" dirty="0"/>
          </a:p>
          <a:p>
            <a:r>
              <a:rPr lang="en-US" sz="3200" dirty="0"/>
              <a:t>.</a:t>
            </a:r>
          </a:p>
        </p:txBody>
      </p:sp>
    </p:spTree>
    <p:extLst>
      <p:ext uri="{BB962C8B-B14F-4D97-AF65-F5344CB8AC3E}">
        <p14:creationId xmlns:p14="http://schemas.microsoft.com/office/powerpoint/2010/main" val="2710532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604519"/>
            <a:ext cx="7772400" cy="1470025"/>
          </a:xfrm>
        </p:spPr>
        <p:txBody>
          <a:bodyPr/>
          <a:lstStyle/>
          <a:p>
            <a:r>
              <a:rPr lang="en-US" dirty="0"/>
              <a:t>The Cycle of Life</a:t>
            </a:r>
          </a:p>
        </p:txBody>
      </p:sp>
      <p:sp>
        <p:nvSpPr>
          <p:cNvPr id="3" name="Subtitle 2"/>
          <p:cNvSpPr>
            <a:spLocks noGrp="1"/>
          </p:cNvSpPr>
          <p:nvPr>
            <p:ph type="subTitle" idx="1"/>
          </p:nvPr>
        </p:nvSpPr>
        <p:spPr>
          <a:xfrm>
            <a:off x="1371600" y="5576146"/>
            <a:ext cx="6400800" cy="1752600"/>
          </a:xfrm>
        </p:spPr>
        <p:txBody>
          <a:bodyPr/>
          <a:lstStyle/>
          <a:p>
            <a:r>
              <a:rPr lang="en-US" dirty="0"/>
              <a:t>ARTS 1301 Art Appreciation</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7090" y="755960"/>
            <a:ext cx="7541110" cy="3173929"/>
          </a:xfrm>
          <a:prstGeom prst="rect">
            <a:avLst/>
          </a:prstGeom>
        </p:spPr>
      </p:pic>
    </p:spTree>
    <p:extLst>
      <p:ext uri="{BB962C8B-B14F-4D97-AF65-F5344CB8AC3E}">
        <p14:creationId xmlns:p14="http://schemas.microsoft.com/office/powerpoint/2010/main" val="3127328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713609"/>
            <a:ext cx="8334678" cy="461665"/>
          </a:xfrm>
          <a:prstGeom prst="rect">
            <a:avLst/>
          </a:prstGeom>
        </p:spPr>
        <p:txBody>
          <a:bodyPr wrap="square">
            <a:spAutoFit/>
          </a:bodyPr>
          <a:lstStyle/>
          <a:p>
            <a:pPr algn="ctr"/>
            <a:r>
              <a:rPr lang="en-US" sz="2400" i="1" dirty="0" err="1"/>
              <a:t>Thanka</a:t>
            </a:r>
            <a:r>
              <a:rPr lang="en-US" sz="2400" i="1" dirty="0"/>
              <a:t> Depicting the Wheel of </a:t>
            </a:r>
            <a:r>
              <a:rPr lang="en-US" sz="2400" i="1" dirty="0" err="1"/>
              <a:t>Llife</a:t>
            </a:r>
            <a:r>
              <a:rPr lang="en-US" sz="2400" i="1" dirty="0"/>
              <a:t>, </a:t>
            </a:r>
            <a:r>
              <a:rPr lang="en-US" sz="2400" dirty="0"/>
              <a:t>Bhutan 15</a:t>
            </a:r>
            <a:r>
              <a:rPr lang="en-US" sz="2400" baseline="30000" dirty="0"/>
              <a:t>th</a:t>
            </a:r>
            <a:r>
              <a:rPr lang="en-US" sz="2400" dirty="0"/>
              <a:t> century</a:t>
            </a:r>
            <a:endParaRPr lang="en-US" sz="2400" dirty="0">
              <a:latin typeface="Arial"/>
              <a:cs typeface="Arial"/>
            </a:endParaRPr>
          </a:p>
        </p:txBody>
      </p:sp>
      <p:pic>
        <p:nvPicPr>
          <p:cNvPr id="3" name="Picture 2">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81240" y="256846"/>
            <a:ext cx="4374656" cy="5315635"/>
          </a:xfrm>
          <a:prstGeom prst="rect">
            <a:avLst/>
          </a:prstGeom>
        </p:spPr>
      </p:pic>
      <p:sp>
        <p:nvSpPr>
          <p:cNvPr id="5" name="TextBox 4"/>
          <p:cNvSpPr txBox="1"/>
          <p:nvPr/>
        </p:nvSpPr>
        <p:spPr>
          <a:xfrm>
            <a:off x="1223246" y="6179888"/>
            <a:ext cx="1139206" cy="461665"/>
          </a:xfrm>
          <a:prstGeom prst="rect">
            <a:avLst/>
          </a:prstGeom>
          <a:noFill/>
        </p:spPr>
        <p:txBody>
          <a:bodyPr wrap="square" rtlCol="0">
            <a:spAutoFit/>
          </a:bodyPr>
          <a:lstStyle/>
          <a:p>
            <a:r>
              <a:rPr lang="en-US" sz="2400" b="1" dirty="0">
                <a:hlinkClick r:id="rId4"/>
              </a:rPr>
              <a:t>Video</a:t>
            </a:r>
            <a:endParaRPr lang="en-US" b="1" dirty="0"/>
          </a:p>
        </p:txBody>
      </p:sp>
    </p:spTree>
    <p:extLst>
      <p:ext uri="{BB962C8B-B14F-4D97-AF65-F5344CB8AC3E}">
        <p14:creationId xmlns:p14="http://schemas.microsoft.com/office/powerpoint/2010/main" val="3818753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0727" y="2732254"/>
            <a:ext cx="8334678" cy="646331"/>
          </a:xfrm>
          <a:prstGeom prst="rect">
            <a:avLst/>
          </a:prstGeom>
        </p:spPr>
        <p:txBody>
          <a:bodyPr wrap="square">
            <a:spAutoFit/>
          </a:bodyPr>
          <a:lstStyle/>
          <a:p>
            <a:pPr algn="ctr"/>
            <a:r>
              <a:rPr lang="en-US" sz="3600" dirty="0"/>
              <a:t>Connecting with Spirits and the Divine</a:t>
            </a:r>
            <a:endParaRPr lang="en-US" sz="3600" dirty="0">
              <a:latin typeface="Arial"/>
              <a:cs typeface="Arial"/>
            </a:endParaRPr>
          </a:p>
        </p:txBody>
      </p:sp>
    </p:spTree>
    <p:extLst>
      <p:ext uri="{BB962C8B-B14F-4D97-AF65-F5344CB8AC3E}">
        <p14:creationId xmlns:p14="http://schemas.microsoft.com/office/powerpoint/2010/main" val="3270196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0727" y="2732254"/>
            <a:ext cx="8334678" cy="646331"/>
          </a:xfrm>
          <a:prstGeom prst="rect">
            <a:avLst/>
          </a:prstGeom>
        </p:spPr>
        <p:txBody>
          <a:bodyPr wrap="square">
            <a:spAutoFit/>
          </a:bodyPr>
          <a:lstStyle/>
          <a:p>
            <a:pPr algn="ctr"/>
            <a:r>
              <a:rPr lang="en-US" sz="3600" dirty="0"/>
              <a:t>Birth</a:t>
            </a:r>
            <a:endParaRPr lang="en-US" sz="3600" dirty="0">
              <a:latin typeface="Arial"/>
              <a:cs typeface="Arial"/>
            </a:endParaRPr>
          </a:p>
        </p:txBody>
      </p:sp>
    </p:spTree>
    <p:extLst>
      <p:ext uri="{BB962C8B-B14F-4D97-AF65-F5344CB8AC3E}">
        <p14:creationId xmlns:p14="http://schemas.microsoft.com/office/powerpoint/2010/main" val="4282622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578145"/>
            <a:ext cx="8334678" cy="1200328"/>
          </a:xfrm>
          <a:prstGeom prst="rect">
            <a:avLst/>
          </a:prstGeom>
        </p:spPr>
        <p:txBody>
          <a:bodyPr wrap="square">
            <a:spAutoFit/>
          </a:bodyPr>
          <a:lstStyle/>
          <a:p>
            <a:r>
              <a:rPr lang="en-US" sz="2400" i="1" dirty="0"/>
              <a:t>Vessel with Birth Scene, </a:t>
            </a:r>
            <a:r>
              <a:rPr lang="en-US" sz="2400" i="1" dirty="0" err="1"/>
              <a:t>Moche</a:t>
            </a:r>
            <a:r>
              <a:rPr lang="en-US" sz="2400" i="1" dirty="0"/>
              <a:t> culture, </a:t>
            </a:r>
            <a:r>
              <a:rPr lang="en-US" sz="2400" dirty="0"/>
              <a:t>Peru 700 AD. Produced clay objects in molds. The figures often were sexual in nature referring fertility.</a:t>
            </a:r>
            <a:endParaRPr lang="en-US" sz="2400" dirty="0">
              <a:latin typeface="Arial"/>
              <a:cs typeface="Arial"/>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93166" y="343312"/>
            <a:ext cx="4568693" cy="5179672"/>
          </a:xfrm>
          <a:prstGeom prst="rect">
            <a:avLst/>
          </a:prstGeom>
        </p:spPr>
      </p:pic>
    </p:spTree>
    <p:extLst>
      <p:ext uri="{BB962C8B-B14F-4D97-AF65-F5344CB8AC3E}">
        <p14:creationId xmlns:p14="http://schemas.microsoft.com/office/powerpoint/2010/main" val="125234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760171"/>
            <a:ext cx="3467654" cy="5262979"/>
          </a:xfrm>
          <a:prstGeom prst="rect">
            <a:avLst/>
          </a:prstGeom>
        </p:spPr>
        <p:txBody>
          <a:bodyPr wrap="square">
            <a:spAutoFit/>
          </a:bodyPr>
          <a:lstStyle/>
          <a:p>
            <a:r>
              <a:rPr lang="en-US" sz="2400" i="1" dirty="0"/>
              <a:t>Embryo in the Womb</a:t>
            </a:r>
            <a:r>
              <a:rPr lang="en-US" sz="2400" dirty="0"/>
              <a:t>, Leonardo da Vinci, pen and brown ink on paper, Italy 1513 AD. Not only was Leonardo an artist, but also he was one of the first to study the internal anatomy of a deceased human (finding an unborn infant embryo), contributing to an emerging science, even when the powerful church forbade </a:t>
            </a:r>
            <a:r>
              <a:rPr lang="en-US" sz="2400" dirty="0" err="1"/>
              <a:t>disections</a:t>
            </a:r>
            <a:r>
              <a:rPr lang="en-US" sz="2400" dirty="0"/>
              <a:t>.</a:t>
            </a:r>
            <a:endParaRPr lang="en-US" sz="2400" dirty="0">
              <a:latin typeface="Arial"/>
              <a:cs typeface="Arial"/>
            </a:endParaRPr>
          </a:p>
        </p:txBody>
      </p:sp>
      <p:pic>
        <p:nvPicPr>
          <p:cNvPr id="2" name="Picture 1">
            <a:hlinkClick r:id="rId2"/>
          </p:cNvPr>
          <p:cNvPicPr>
            <a:picLocks noChangeAspect="1"/>
          </p:cNvPicPr>
          <p:nvPr/>
        </p:nvPicPr>
        <p:blipFill>
          <a:blip r:embed="rId3"/>
          <a:stretch>
            <a:fillRect/>
          </a:stretch>
        </p:blipFill>
        <p:spPr>
          <a:xfrm>
            <a:off x="4204687" y="264617"/>
            <a:ext cx="4630091" cy="6205277"/>
          </a:xfrm>
          <a:prstGeom prst="rect">
            <a:avLst/>
          </a:prstGeom>
        </p:spPr>
      </p:pic>
    </p:spTree>
    <p:extLst>
      <p:ext uri="{BB962C8B-B14F-4D97-AF65-F5344CB8AC3E}">
        <p14:creationId xmlns:p14="http://schemas.microsoft.com/office/powerpoint/2010/main" val="538867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70394" y="1193414"/>
            <a:ext cx="3467654" cy="4154983"/>
          </a:xfrm>
          <a:prstGeom prst="rect">
            <a:avLst/>
          </a:prstGeom>
        </p:spPr>
        <p:txBody>
          <a:bodyPr wrap="square">
            <a:spAutoFit/>
          </a:bodyPr>
          <a:lstStyle/>
          <a:p>
            <a:r>
              <a:rPr lang="en-US" sz="2400" i="1" dirty="0"/>
              <a:t>Pregnant Eve</a:t>
            </a:r>
            <a:r>
              <a:rPr lang="en-US" sz="2400" dirty="0"/>
              <a:t>, panel from the Ghent </a:t>
            </a:r>
            <a:r>
              <a:rPr lang="en-US" sz="2400" dirty="0" err="1"/>
              <a:t>Alterpiece</a:t>
            </a:r>
            <a:r>
              <a:rPr lang="en-US" sz="2400" dirty="0"/>
              <a:t>, Jan Van Eyck, oil on panel 1432. New research does not believe that the image shows her pregnant </a:t>
            </a:r>
            <a:r>
              <a:rPr lang="en-US" sz="2400" dirty="0" err="1"/>
              <a:t>afterall</a:t>
            </a:r>
            <a:r>
              <a:rPr lang="en-US" sz="2400" dirty="0"/>
              <a:t>, but depicts her painted by , Jan Van Eyck, with enough fat to be the preferred female fertile image type.</a:t>
            </a:r>
            <a:endParaRPr lang="en-US" sz="2400" dirty="0">
              <a:latin typeface="Arial"/>
              <a:cs typeface="Arial"/>
            </a:endParaRPr>
          </a:p>
        </p:txBody>
      </p:sp>
      <p:pic>
        <p:nvPicPr>
          <p:cNvPr id="3" name="Picture 2"/>
          <p:cNvPicPr>
            <a:picLocks noChangeAspect="1"/>
          </p:cNvPicPr>
          <p:nvPr/>
        </p:nvPicPr>
        <p:blipFill>
          <a:blip r:embed="rId2"/>
          <a:stretch>
            <a:fillRect/>
          </a:stretch>
        </p:blipFill>
        <p:spPr>
          <a:xfrm>
            <a:off x="6223122" y="0"/>
            <a:ext cx="1763486" cy="6858000"/>
          </a:xfrm>
          <a:prstGeom prst="rect">
            <a:avLst/>
          </a:prstGeom>
        </p:spPr>
      </p:pic>
    </p:spTree>
    <p:extLst>
      <p:ext uri="{BB962C8B-B14F-4D97-AF65-F5344CB8AC3E}">
        <p14:creationId xmlns:p14="http://schemas.microsoft.com/office/powerpoint/2010/main" val="3570022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2819" y="2091631"/>
            <a:ext cx="3467654" cy="830997"/>
          </a:xfrm>
          <a:prstGeom prst="rect">
            <a:avLst/>
          </a:prstGeom>
        </p:spPr>
        <p:txBody>
          <a:bodyPr wrap="square">
            <a:spAutoFit/>
          </a:bodyPr>
          <a:lstStyle/>
          <a:p>
            <a:r>
              <a:rPr lang="en-US" sz="2400" dirty="0"/>
              <a:t>Adam and Eve, etching, Albrecht </a:t>
            </a:r>
            <a:r>
              <a:rPr lang="en-US" sz="2400" dirty="0" err="1"/>
              <a:t>Dürer</a:t>
            </a:r>
            <a:r>
              <a:rPr lang="en-US" sz="2400" dirty="0"/>
              <a:t>, 1504</a:t>
            </a:r>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6896" y="0"/>
            <a:ext cx="5407104" cy="6858000"/>
          </a:xfrm>
          <a:prstGeom prst="rect">
            <a:avLst/>
          </a:prstGeom>
        </p:spPr>
      </p:pic>
    </p:spTree>
    <p:extLst>
      <p:ext uri="{BB962C8B-B14F-4D97-AF65-F5344CB8AC3E}">
        <p14:creationId xmlns:p14="http://schemas.microsoft.com/office/powerpoint/2010/main" val="3637727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0727" y="2732254"/>
            <a:ext cx="8334678" cy="646331"/>
          </a:xfrm>
          <a:prstGeom prst="rect">
            <a:avLst/>
          </a:prstGeom>
        </p:spPr>
        <p:txBody>
          <a:bodyPr wrap="square">
            <a:spAutoFit/>
          </a:bodyPr>
          <a:lstStyle/>
          <a:p>
            <a:pPr algn="ctr"/>
            <a:r>
              <a:rPr lang="en-US" sz="3600" dirty="0"/>
              <a:t>Youth and Aging</a:t>
            </a:r>
            <a:endParaRPr lang="en-US" sz="3600" dirty="0">
              <a:latin typeface="Arial"/>
              <a:cs typeface="Arial"/>
            </a:endParaRPr>
          </a:p>
        </p:txBody>
      </p:sp>
    </p:spTree>
    <p:extLst>
      <p:ext uri="{BB962C8B-B14F-4D97-AF65-F5344CB8AC3E}">
        <p14:creationId xmlns:p14="http://schemas.microsoft.com/office/powerpoint/2010/main" val="1256228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54737"/>
            <a:ext cx="8334678" cy="830997"/>
          </a:xfrm>
          <a:prstGeom prst="rect">
            <a:avLst/>
          </a:prstGeom>
        </p:spPr>
        <p:txBody>
          <a:bodyPr wrap="square">
            <a:spAutoFit/>
          </a:bodyPr>
          <a:lstStyle/>
          <a:p>
            <a:pPr algn="ctr"/>
            <a:r>
              <a:rPr lang="en-US" sz="2400" i="1" dirty="0"/>
              <a:t>The Daughters of Edward Darley Boil, </a:t>
            </a:r>
            <a:r>
              <a:rPr lang="en-US" sz="2400" dirty="0"/>
              <a:t>John Singer Sargent, </a:t>
            </a:r>
          </a:p>
          <a:p>
            <a:pPr algn="ctr"/>
            <a:r>
              <a:rPr lang="en-US" sz="2400" dirty="0"/>
              <a:t>oil on canvas 1882</a:t>
            </a:r>
            <a:endParaRPr lang="en-US" sz="2400" dirty="0">
              <a:latin typeface="Arial"/>
              <a:cs typeface="Arial"/>
            </a:endParaRPr>
          </a:p>
        </p:txBody>
      </p:sp>
      <p:pic>
        <p:nvPicPr>
          <p:cNvPr id="3" name="Picture 2">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0370" y="200932"/>
            <a:ext cx="5508087" cy="5512677"/>
          </a:xfrm>
          <a:prstGeom prst="rect">
            <a:avLst/>
          </a:prstGeom>
        </p:spPr>
      </p:pic>
    </p:spTree>
    <p:extLst>
      <p:ext uri="{BB962C8B-B14F-4D97-AF65-F5344CB8AC3E}">
        <p14:creationId xmlns:p14="http://schemas.microsoft.com/office/powerpoint/2010/main" val="1244616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4983660"/>
            <a:ext cx="8334678" cy="1200328"/>
          </a:xfrm>
          <a:prstGeom prst="rect">
            <a:avLst/>
          </a:prstGeom>
        </p:spPr>
        <p:txBody>
          <a:bodyPr wrap="square">
            <a:spAutoFit/>
          </a:bodyPr>
          <a:lstStyle/>
          <a:p>
            <a:r>
              <a:rPr lang="en-US" sz="2400" i="1" dirty="0"/>
              <a:t>The Brown Sisters, </a:t>
            </a:r>
            <a:r>
              <a:rPr lang="en-US" sz="2400" dirty="0"/>
              <a:t>Nicholas Nixon, photo 1976. Aging over time was achieved in Nicholas Nixon’s photos in </a:t>
            </a:r>
            <a:r>
              <a:rPr lang="en-US" sz="2400" i="1" dirty="0"/>
              <a:t>The Brown Sisters</a:t>
            </a:r>
            <a:r>
              <a:rPr lang="en-US" sz="2400" dirty="0"/>
              <a:t> series? </a:t>
            </a:r>
            <a:endParaRPr lang="en-US" sz="2400" dirty="0">
              <a:latin typeface="Arial"/>
              <a:cs typeface="Arial"/>
            </a:endParaRPr>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8013" y="224051"/>
            <a:ext cx="5915721" cy="4643841"/>
          </a:xfrm>
          <a:prstGeom prst="rect">
            <a:avLst/>
          </a:prstGeom>
        </p:spPr>
      </p:pic>
      <p:sp>
        <p:nvSpPr>
          <p:cNvPr id="3" name="TextBox 2"/>
          <p:cNvSpPr txBox="1"/>
          <p:nvPr/>
        </p:nvSpPr>
        <p:spPr>
          <a:xfrm>
            <a:off x="653643" y="6260380"/>
            <a:ext cx="1139206" cy="461665"/>
          </a:xfrm>
          <a:prstGeom prst="rect">
            <a:avLst/>
          </a:prstGeom>
          <a:noFill/>
        </p:spPr>
        <p:txBody>
          <a:bodyPr wrap="square" rtlCol="0">
            <a:spAutoFit/>
          </a:bodyPr>
          <a:lstStyle/>
          <a:p>
            <a:r>
              <a:rPr lang="en-US" sz="2400" b="1" dirty="0">
                <a:hlinkClick r:id="rId2"/>
              </a:rPr>
              <a:t>Video</a:t>
            </a:r>
            <a:endParaRPr lang="en-US" b="1" dirty="0"/>
          </a:p>
        </p:txBody>
      </p:sp>
    </p:spTree>
    <p:extLst>
      <p:ext uri="{BB962C8B-B14F-4D97-AF65-F5344CB8AC3E}">
        <p14:creationId xmlns:p14="http://schemas.microsoft.com/office/powerpoint/2010/main" val="4207444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000" y="4259253"/>
            <a:ext cx="8617245" cy="2308324"/>
          </a:xfrm>
          <a:prstGeom prst="rect">
            <a:avLst/>
          </a:prstGeom>
        </p:spPr>
        <p:txBody>
          <a:bodyPr wrap="square">
            <a:spAutoFit/>
          </a:bodyPr>
          <a:lstStyle/>
          <a:p>
            <a:r>
              <a:rPr lang="en-US" sz="2400" i="1" dirty="0"/>
              <a:t>Whisper the Waves the Wind, Suzanne Lacy, </a:t>
            </a:r>
            <a:r>
              <a:rPr lang="en-US" sz="2400" dirty="0"/>
              <a:t>photo</a:t>
            </a:r>
            <a:r>
              <a:rPr lang="en-US" sz="2400" i="1" dirty="0"/>
              <a:t> 1985. </a:t>
            </a:r>
            <a:r>
              <a:rPr lang="en-US" sz="2400" dirty="0"/>
              <a:t>Aging issues are commonly addressed in Suzanne </a:t>
            </a:r>
            <a:r>
              <a:rPr lang="en-US" sz="2400" dirty="0" err="1"/>
              <a:t>Lacy’s</a:t>
            </a:r>
            <a:r>
              <a:rPr lang="en-US" sz="2400" dirty="0"/>
              <a:t> performances. Lacy worked with a group of Southern California women over the age of 65 to produce a series of policy and media actions that culminated in an oceanfront performance for an audience of 1000. </a:t>
            </a:r>
            <a:endParaRPr lang="en-US" sz="2400" i="1" dirty="0"/>
          </a:p>
          <a:p>
            <a:r>
              <a:rPr lang="en-US" sz="2400" i="1" dirty="0"/>
              <a:t>.</a:t>
            </a:r>
            <a:endParaRPr lang="en-US" sz="2400" dirty="0">
              <a:latin typeface="Arial"/>
              <a:cs typeface="Arial"/>
            </a:endParaRPr>
          </a:p>
        </p:txBody>
      </p:sp>
      <p:pic>
        <p:nvPicPr>
          <p:cNvPr id="3" name="Picture 2">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l="-2174"/>
          <a:stretch/>
        </p:blipFill>
        <p:spPr>
          <a:xfrm>
            <a:off x="1830270" y="187316"/>
            <a:ext cx="5197060" cy="4071937"/>
          </a:xfrm>
          <a:prstGeom prst="rect">
            <a:avLst/>
          </a:prstGeom>
        </p:spPr>
      </p:pic>
      <p:sp>
        <p:nvSpPr>
          <p:cNvPr id="5" name="TextBox 4"/>
          <p:cNvSpPr txBox="1"/>
          <p:nvPr/>
        </p:nvSpPr>
        <p:spPr>
          <a:xfrm>
            <a:off x="254000" y="6272360"/>
            <a:ext cx="1139206" cy="461665"/>
          </a:xfrm>
          <a:prstGeom prst="rect">
            <a:avLst/>
          </a:prstGeom>
          <a:noFill/>
        </p:spPr>
        <p:txBody>
          <a:bodyPr wrap="square" rtlCol="0">
            <a:spAutoFit/>
          </a:bodyPr>
          <a:lstStyle/>
          <a:p>
            <a:r>
              <a:rPr lang="en-US" sz="2400" b="1" dirty="0">
                <a:hlinkClick r:id="rId2"/>
              </a:rPr>
              <a:t>Video</a:t>
            </a:r>
            <a:endParaRPr lang="en-US" b="1" dirty="0"/>
          </a:p>
        </p:txBody>
      </p:sp>
    </p:spTree>
    <p:extLst>
      <p:ext uri="{BB962C8B-B14F-4D97-AF65-F5344CB8AC3E}">
        <p14:creationId xmlns:p14="http://schemas.microsoft.com/office/powerpoint/2010/main" val="3778909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0727" y="2732254"/>
            <a:ext cx="8334678" cy="646331"/>
          </a:xfrm>
          <a:prstGeom prst="rect">
            <a:avLst/>
          </a:prstGeom>
        </p:spPr>
        <p:txBody>
          <a:bodyPr wrap="square">
            <a:spAutoFit/>
          </a:bodyPr>
          <a:lstStyle/>
          <a:p>
            <a:pPr algn="ctr"/>
            <a:r>
              <a:rPr lang="en-US" sz="3600" dirty="0"/>
              <a:t>Contemplating Mortality</a:t>
            </a:r>
            <a:endParaRPr lang="en-US" sz="3600" dirty="0">
              <a:latin typeface="Arial"/>
              <a:cs typeface="Arial"/>
            </a:endParaRPr>
          </a:p>
        </p:txBody>
      </p:sp>
    </p:spTree>
    <p:extLst>
      <p:ext uri="{BB962C8B-B14F-4D97-AF65-F5344CB8AC3E}">
        <p14:creationId xmlns:p14="http://schemas.microsoft.com/office/powerpoint/2010/main" val="296509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447265"/>
            <a:ext cx="8334678" cy="1569660"/>
          </a:xfrm>
          <a:prstGeom prst="rect">
            <a:avLst/>
          </a:prstGeom>
        </p:spPr>
        <p:txBody>
          <a:bodyPr wrap="square">
            <a:spAutoFit/>
          </a:bodyPr>
          <a:lstStyle/>
          <a:p>
            <a:r>
              <a:rPr lang="en-US" sz="2400" i="1" dirty="0"/>
              <a:t>Portrait of a Maori</a:t>
            </a:r>
            <a:r>
              <a:rPr lang="en-US" sz="2400" dirty="0"/>
              <a:t>, Sydney Parkinson 1769 The head, particularly the face was tattooed by the Maori because it was considered the most sacred. This gave the </a:t>
            </a:r>
            <a:r>
              <a:rPr lang="en-US" sz="2400" dirty="0" err="1"/>
              <a:t>tattooded</a:t>
            </a:r>
            <a:r>
              <a:rPr lang="en-US" sz="2400" dirty="0"/>
              <a:t> person power.</a:t>
            </a:r>
          </a:p>
          <a:p>
            <a:pPr algn="ctr"/>
            <a:endParaRPr lang="en-US" sz="2400" dirty="0">
              <a:latin typeface="Arial"/>
              <a:cs typeface="Arial"/>
            </a:endParaRPr>
          </a:p>
        </p:txBody>
      </p:sp>
      <p:pic>
        <p:nvPicPr>
          <p:cNvPr id="2" name="Picture 1"/>
          <p:cNvPicPr>
            <a:picLocks noChangeAspect="1"/>
          </p:cNvPicPr>
          <p:nvPr/>
        </p:nvPicPr>
        <p:blipFill>
          <a:blip r:embed="rId2"/>
          <a:stretch>
            <a:fillRect/>
          </a:stretch>
        </p:blipFill>
        <p:spPr>
          <a:xfrm>
            <a:off x="856371" y="422593"/>
            <a:ext cx="7540146" cy="5000307"/>
          </a:xfrm>
          <a:prstGeom prst="rect">
            <a:avLst/>
          </a:prstGeom>
        </p:spPr>
      </p:pic>
      <p:sp>
        <p:nvSpPr>
          <p:cNvPr id="3" name="TextBox 2"/>
          <p:cNvSpPr txBox="1"/>
          <p:nvPr/>
        </p:nvSpPr>
        <p:spPr>
          <a:xfrm>
            <a:off x="7708682" y="6153643"/>
            <a:ext cx="1037364" cy="461665"/>
          </a:xfrm>
          <a:prstGeom prst="rect">
            <a:avLst/>
          </a:prstGeom>
          <a:noFill/>
        </p:spPr>
        <p:txBody>
          <a:bodyPr wrap="square" rtlCol="0">
            <a:spAutoFit/>
          </a:bodyPr>
          <a:lstStyle/>
          <a:p>
            <a:r>
              <a:rPr lang="en-US" sz="2400" b="1" dirty="0">
                <a:hlinkClick r:id="rId3"/>
              </a:rPr>
              <a:t>Video</a:t>
            </a:r>
            <a:endParaRPr lang="en-US" sz="2400" b="1" dirty="0"/>
          </a:p>
        </p:txBody>
      </p:sp>
    </p:spTree>
    <p:extLst>
      <p:ext uri="{BB962C8B-B14F-4D97-AF65-F5344CB8AC3E}">
        <p14:creationId xmlns:p14="http://schemas.microsoft.com/office/powerpoint/2010/main" val="5538986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4167" y="4272905"/>
            <a:ext cx="8334678" cy="2677656"/>
          </a:xfrm>
          <a:prstGeom prst="rect">
            <a:avLst/>
          </a:prstGeom>
        </p:spPr>
        <p:txBody>
          <a:bodyPr wrap="square">
            <a:spAutoFit/>
          </a:bodyPr>
          <a:lstStyle/>
          <a:p>
            <a:r>
              <a:rPr lang="en-US" sz="2400" i="1" dirty="0"/>
              <a:t>Woman Seated Between Two Felines</a:t>
            </a:r>
            <a:r>
              <a:rPr lang="en-US" sz="2400" dirty="0"/>
              <a:t>, Turkey </a:t>
            </a:r>
            <a:r>
              <a:rPr lang="en-US" sz="2400" dirty="0" err="1"/>
              <a:t>cir.</a:t>
            </a:r>
            <a:r>
              <a:rPr lang="en-US" sz="2400" dirty="0"/>
              <a:t> 6850 BC. The </a:t>
            </a:r>
            <a:r>
              <a:rPr lang="en-US" sz="2400" b="1" dirty="0"/>
              <a:t>Seated Woman of </a:t>
            </a:r>
            <a:r>
              <a:rPr lang="en-US" sz="2400" b="1" dirty="0" err="1"/>
              <a:t>Çatalhöyük</a:t>
            </a:r>
            <a:r>
              <a:rPr lang="en-US" sz="2400" dirty="0"/>
              <a:t> (also </a:t>
            </a:r>
            <a:r>
              <a:rPr lang="en-US" sz="2400" b="1" dirty="0" err="1"/>
              <a:t>Çatal</a:t>
            </a:r>
            <a:r>
              <a:rPr lang="en-US" sz="2400" b="1" dirty="0"/>
              <a:t> </a:t>
            </a:r>
            <a:r>
              <a:rPr lang="en-US" sz="2400" b="1" dirty="0" err="1"/>
              <a:t>Höyük</a:t>
            </a:r>
            <a:r>
              <a:rPr lang="en-US" sz="2400" dirty="0"/>
              <a:t>) is a baked-clay, nude female form, seated between feline-headed arm-rests.. The statuette, one of several </a:t>
            </a:r>
            <a:r>
              <a:rPr lang="en-US" sz="2400" dirty="0">
                <a:hlinkClick r:id="rId2" tooltip="Iconography"/>
              </a:rPr>
              <a:t>iconographically</a:t>
            </a:r>
            <a:r>
              <a:rPr lang="en-US" sz="2400" dirty="0"/>
              <a:t> similar ones found at the site, is associated to other corpulent prehistoric goddess figures,</a:t>
            </a:r>
            <a:r>
              <a:rPr lang="en-US" sz="2400" baseline="30000" dirty="0"/>
              <a:t> </a:t>
            </a:r>
            <a:r>
              <a:rPr lang="en-US" sz="2400" dirty="0"/>
              <a:t>of which the most famous is the </a:t>
            </a:r>
            <a:r>
              <a:rPr lang="en-US" sz="2400" dirty="0">
                <a:hlinkClick r:id="rId3" tooltip="Venus of Willendorf"/>
              </a:rPr>
              <a:t>Venus of Willendorf</a:t>
            </a:r>
            <a:r>
              <a:rPr lang="en-US" sz="2400" dirty="0"/>
              <a:t>. </a:t>
            </a:r>
          </a:p>
          <a:p>
            <a:pPr algn="ctr"/>
            <a:endParaRPr lang="en-US" sz="2400" dirty="0">
              <a:latin typeface="Arial"/>
              <a:cs typeface="Arial"/>
            </a:endParaRPr>
          </a:p>
        </p:txBody>
      </p:sp>
      <p:pic>
        <p:nvPicPr>
          <p:cNvPr id="2" name="Picture 1"/>
          <p:cNvPicPr>
            <a:picLocks noChangeAspect="1"/>
          </p:cNvPicPr>
          <p:nvPr/>
        </p:nvPicPr>
        <p:blipFill>
          <a:blip r:embed="rId4"/>
          <a:stretch>
            <a:fillRect/>
          </a:stretch>
        </p:blipFill>
        <p:spPr>
          <a:xfrm>
            <a:off x="3175001" y="297512"/>
            <a:ext cx="2768600" cy="3942627"/>
          </a:xfrm>
          <a:prstGeom prst="rect">
            <a:avLst/>
          </a:prstGeom>
        </p:spPr>
      </p:pic>
    </p:spTree>
    <p:extLst>
      <p:ext uri="{BB962C8B-B14F-4D97-AF65-F5344CB8AC3E}">
        <p14:creationId xmlns:p14="http://schemas.microsoft.com/office/powerpoint/2010/main" val="7644346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7206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54737"/>
            <a:ext cx="8334678" cy="461665"/>
          </a:xfrm>
          <a:prstGeom prst="rect">
            <a:avLst/>
          </a:prstGeom>
        </p:spPr>
        <p:txBody>
          <a:bodyPr wrap="square">
            <a:spAutoFit/>
          </a:bodyPr>
          <a:lstStyle/>
          <a:p>
            <a:pPr algn="ctr"/>
            <a:r>
              <a:rPr lang="en-US" sz="2400" i="1" dirty="0"/>
              <a:t>Body of a Courtesan in Nine Stages of Decomposition</a:t>
            </a:r>
            <a:r>
              <a:rPr lang="en-US" sz="2400" dirty="0"/>
              <a:t>, Japan 1870</a:t>
            </a:r>
            <a:endParaRPr lang="en-US" sz="2400" dirty="0">
              <a:latin typeface="Arial"/>
              <a:cs typeface="Arial"/>
            </a:endParaRPr>
          </a:p>
        </p:txBody>
      </p:sp>
      <p:pic>
        <p:nvPicPr>
          <p:cNvPr id="2" name="Picture 1"/>
          <p:cNvPicPr>
            <a:picLocks noChangeAspect="1"/>
          </p:cNvPicPr>
          <p:nvPr/>
        </p:nvPicPr>
        <p:blipFill>
          <a:blip r:embed="rId2"/>
          <a:stretch>
            <a:fillRect/>
          </a:stretch>
        </p:blipFill>
        <p:spPr>
          <a:xfrm>
            <a:off x="406400" y="1333500"/>
            <a:ext cx="8331200" cy="4178300"/>
          </a:xfrm>
          <a:prstGeom prst="rect">
            <a:avLst/>
          </a:prstGeom>
        </p:spPr>
      </p:pic>
      <p:sp>
        <p:nvSpPr>
          <p:cNvPr id="5" name="Rectangle 4"/>
          <p:cNvSpPr/>
          <p:nvPr/>
        </p:nvSpPr>
        <p:spPr>
          <a:xfrm>
            <a:off x="406400" y="537670"/>
            <a:ext cx="8334678" cy="461665"/>
          </a:xfrm>
          <a:prstGeom prst="rect">
            <a:avLst/>
          </a:prstGeom>
        </p:spPr>
        <p:txBody>
          <a:bodyPr wrap="square">
            <a:spAutoFit/>
          </a:bodyPr>
          <a:lstStyle/>
          <a:p>
            <a:pPr algn="ctr"/>
            <a:r>
              <a:rPr lang="en-US" sz="2400" dirty="0"/>
              <a:t>The impermanence of the physical body</a:t>
            </a:r>
            <a:endParaRPr lang="en-US" sz="2400" dirty="0">
              <a:latin typeface="Arial"/>
              <a:cs typeface="Arial"/>
            </a:endParaRPr>
          </a:p>
        </p:txBody>
      </p:sp>
    </p:spTree>
    <p:extLst>
      <p:ext uri="{BB962C8B-B14F-4D97-AF65-F5344CB8AC3E}">
        <p14:creationId xmlns:p14="http://schemas.microsoft.com/office/powerpoint/2010/main" val="2034542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54737"/>
            <a:ext cx="8334678" cy="461665"/>
          </a:xfrm>
          <a:prstGeom prst="rect">
            <a:avLst/>
          </a:prstGeom>
        </p:spPr>
        <p:txBody>
          <a:bodyPr wrap="square">
            <a:spAutoFit/>
          </a:bodyPr>
          <a:lstStyle/>
          <a:p>
            <a:pPr algn="ctr"/>
            <a:r>
              <a:rPr lang="en-US" sz="2400" i="1" dirty="0"/>
              <a:t>Body of a Courtesan in Nine Stages of Decomposition</a:t>
            </a:r>
            <a:r>
              <a:rPr lang="en-US" sz="2400" dirty="0"/>
              <a:t>, Japan 1870</a:t>
            </a:r>
            <a:endParaRPr lang="en-US" sz="2400" dirty="0">
              <a:latin typeface="Arial"/>
              <a:cs typeface="Arial"/>
            </a:endParaRPr>
          </a:p>
        </p:txBody>
      </p:sp>
      <p:pic>
        <p:nvPicPr>
          <p:cNvPr id="2" name="Picture 1"/>
          <p:cNvPicPr>
            <a:picLocks noChangeAspect="1"/>
          </p:cNvPicPr>
          <p:nvPr/>
        </p:nvPicPr>
        <p:blipFill>
          <a:blip r:embed="rId2"/>
          <a:stretch>
            <a:fillRect/>
          </a:stretch>
        </p:blipFill>
        <p:spPr>
          <a:xfrm>
            <a:off x="406400" y="1333500"/>
            <a:ext cx="8331200" cy="4178300"/>
          </a:xfrm>
          <a:prstGeom prst="rect">
            <a:avLst/>
          </a:prstGeom>
        </p:spPr>
      </p:pic>
      <p:pic>
        <p:nvPicPr>
          <p:cNvPr id="3" name="Picture 2"/>
          <p:cNvPicPr>
            <a:picLocks noChangeAspect="1"/>
          </p:cNvPicPr>
          <p:nvPr/>
        </p:nvPicPr>
        <p:blipFill>
          <a:blip r:embed="rId3"/>
          <a:stretch>
            <a:fillRect/>
          </a:stretch>
        </p:blipFill>
        <p:spPr>
          <a:xfrm>
            <a:off x="457200" y="1346200"/>
            <a:ext cx="8216900" cy="4165600"/>
          </a:xfrm>
          <a:prstGeom prst="rect">
            <a:avLst/>
          </a:prstGeom>
        </p:spPr>
      </p:pic>
    </p:spTree>
    <p:extLst>
      <p:ext uri="{BB962C8B-B14F-4D97-AF65-F5344CB8AC3E}">
        <p14:creationId xmlns:p14="http://schemas.microsoft.com/office/powerpoint/2010/main" val="33673807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54737"/>
            <a:ext cx="8334678" cy="461665"/>
          </a:xfrm>
          <a:prstGeom prst="rect">
            <a:avLst/>
          </a:prstGeom>
        </p:spPr>
        <p:txBody>
          <a:bodyPr wrap="square">
            <a:spAutoFit/>
          </a:bodyPr>
          <a:lstStyle/>
          <a:p>
            <a:pPr algn="ctr"/>
            <a:r>
              <a:rPr lang="en-US" sz="2400" i="1" dirty="0"/>
              <a:t>Body of a Courtesan in Nine Stages of Decomposition</a:t>
            </a:r>
            <a:r>
              <a:rPr lang="en-US" sz="2400" dirty="0"/>
              <a:t>, Japan 1870</a:t>
            </a:r>
            <a:endParaRPr lang="en-US" sz="2400" dirty="0">
              <a:latin typeface="Arial"/>
              <a:cs typeface="Arial"/>
            </a:endParaRPr>
          </a:p>
        </p:txBody>
      </p:sp>
      <p:pic>
        <p:nvPicPr>
          <p:cNvPr id="2" name="Picture 1"/>
          <p:cNvPicPr>
            <a:picLocks noChangeAspect="1"/>
          </p:cNvPicPr>
          <p:nvPr/>
        </p:nvPicPr>
        <p:blipFill>
          <a:blip r:embed="rId2"/>
          <a:stretch>
            <a:fillRect/>
          </a:stretch>
        </p:blipFill>
        <p:spPr>
          <a:xfrm>
            <a:off x="406400" y="1333500"/>
            <a:ext cx="8331200" cy="4178300"/>
          </a:xfrm>
          <a:prstGeom prst="rect">
            <a:avLst/>
          </a:prstGeom>
        </p:spPr>
      </p:pic>
      <p:pic>
        <p:nvPicPr>
          <p:cNvPr id="3" name="Picture 2"/>
          <p:cNvPicPr>
            <a:picLocks noChangeAspect="1"/>
          </p:cNvPicPr>
          <p:nvPr/>
        </p:nvPicPr>
        <p:blipFill>
          <a:blip r:embed="rId3"/>
          <a:stretch>
            <a:fillRect/>
          </a:stretch>
        </p:blipFill>
        <p:spPr>
          <a:xfrm>
            <a:off x="419100" y="1371600"/>
            <a:ext cx="8293100" cy="4114800"/>
          </a:xfrm>
          <a:prstGeom prst="rect">
            <a:avLst/>
          </a:prstGeom>
        </p:spPr>
      </p:pic>
    </p:spTree>
    <p:extLst>
      <p:ext uri="{BB962C8B-B14F-4D97-AF65-F5344CB8AC3E}">
        <p14:creationId xmlns:p14="http://schemas.microsoft.com/office/powerpoint/2010/main" val="541884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54737"/>
            <a:ext cx="8334678" cy="461665"/>
          </a:xfrm>
          <a:prstGeom prst="rect">
            <a:avLst/>
          </a:prstGeom>
        </p:spPr>
        <p:txBody>
          <a:bodyPr wrap="square">
            <a:spAutoFit/>
          </a:bodyPr>
          <a:lstStyle/>
          <a:p>
            <a:pPr algn="ctr"/>
            <a:r>
              <a:rPr lang="en-US" sz="2400" i="1" dirty="0"/>
              <a:t>Body of a Courtesan in Nine Stages of Decomposition</a:t>
            </a:r>
            <a:r>
              <a:rPr lang="en-US" sz="2400" dirty="0"/>
              <a:t>, Japan 1870</a:t>
            </a:r>
            <a:endParaRPr lang="en-US" sz="2400" dirty="0">
              <a:latin typeface="Arial"/>
              <a:cs typeface="Arial"/>
            </a:endParaRPr>
          </a:p>
        </p:txBody>
      </p:sp>
      <p:pic>
        <p:nvPicPr>
          <p:cNvPr id="2" name="Picture 1"/>
          <p:cNvPicPr>
            <a:picLocks noChangeAspect="1"/>
          </p:cNvPicPr>
          <p:nvPr/>
        </p:nvPicPr>
        <p:blipFill>
          <a:blip r:embed="rId2"/>
          <a:stretch>
            <a:fillRect/>
          </a:stretch>
        </p:blipFill>
        <p:spPr>
          <a:xfrm>
            <a:off x="406400" y="1333500"/>
            <a:ext cx="8331200" cy="4178300"/>
          </a:xfrm>
          <a:prstGeom prst="rect">
            <a:avLst/>
          </a:prstGeom>
        </p:spPr>
      </p:pic>
      <p:pic>
        <p:nvPicPr>
          <p:cNvPr id="3" name="Picture 2"/>
          <p:cNvPicPr>
            <a:picLocks noChangeAspect="1"/>
          </p:cNvPicPr>
          <p:nvPr/>
        </p:nvPicPr>
        <p:blipFill>
          <a:blip r:embed="rId3"/>
          <a:stretch>
            <a:fillRect/>
          </a:stretch>
        </p:blipFill>
        <p:spPr>
          <a:xfrm>
            <a:off x="431800" y="1384300"/>
            <a:ext cx="8280400" cy="4076700"/>
          </a:xfrm>
          <a:prstGeom prst="rect">
            <a:avLst/>
          </a:prstGeom>
        </p:spPr>
      </p:pic>
    </p:spTree>
    <p:extLst>
      <p:ext uri="{BB962C8B-B14F-4D97-AF65-F5344CB8AC3E}">
        <p14:creationId xmlns:p14="http://schemas.microsoft.com/office/powerpoint/2010/main" val="118290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54737"/>
            <a:ext cx="8334678" cy="461665"/>
          </a:xfrm>
          <a:prstGeom prst="rect">
            <a:avLst/>
          </a:prstGeom>
        </p:spPr>
        <p:txBody>
          <a:bodyPr wrap="square">
            <a:spAutoFit/>
          </a:bodyPr>
          <a:lstStyle/>
          <a:p>
            <a:pPr algn="ctr"/>
            <a:r>
              <a:rPr lang="en-US" sz="2400" i="1" dirty="0"/>
              <a:t>Body of a Courtesan in Nine Stages of Decomposition</a:t>
            </a:r>
            <a:r>
              <a:rPr lang="en-US" sz="2400" dirty="0"/>
              <a:t>, Japan 1870</a:t>
            </a:r>
            <a:endParaRPr lang="en-US" sz="2400" dirty="0">
              <a:latin typeface="Arial"/>
              <a:cs typeface="Arial"/>
            </a:endParaRPr>
          </a:p>
        </p:txBody>
      </p:sp>
      <p:pic>
        <p:nvPicPr>
          <p:cNvPr id="2" name="Picture 1"/>
          <p:cNvPicPr>
            <a:picLocks noChangeAspect="1"/>
          </p:cNvPicPr>
          <p:nvPr/>
        </p:nvPicPr>
        <p:blipFill>
          <a:blip r:embed="rId2"/>
          <a:stretch>
            <a:fillRect/>
          </a:stretch>
        </p:blipFill>
        <p:spPr>
          <a:xfrm>
            <a:off x="406400" y="1333500"/>
            <a:ext cx="8331200" cy="4178300"/>
          </a:xfrm>
          <a:prstGeom prst="rect">
            <a:avLst/>
          </a:prstGeom>
        </p:spPr>
      </p:pic>
      <p:pic>
        <p:nvPicPr>
          <p:cNvPr id="3" name="Picture 2"/>
          <p:cNvPicPr>
            <a:picLocks noChangeAspect="1"/>
          </p:cNvPicPr>
          <p:nvPr/>
        </p:nvPicPr>
        <p:blipFill>
          <a:blip r:embed="rId3"/>
          <a:stretch>
            <a:fillRect/>
          </a:stretch>
        </p:blipFill>
        <p:spPr>
          <a:xfrm>
            <a:off x="431800" y="1384300"/>
            <a:ext cx="8280400" cy="4076700"/>
          </a:xfrm>
          <a:prstGeom prst="rect">
            <a:avLst/>
          </a:prstGeom>
        </p:spPr>
      </p:pic>
      <p:pic>
        <p:nvPicPr>
          <p:cNvPr id="5" name="Picture 4"/>
          <p:cNvPicPr>
            <a:picLocks noChangeAspect="1"/>
          </p:cNvPicPr>
          <p:nvPr/>
        </p:nvPicPr>
        <p:blipFill>
          <a:blip r:embed="rId4"/>
          <a:stretch>
            <a:fillRect/>
          </a:stretch>
        </p:blipFill>
        <p:spPr>
          <a:xfrm>
            <a:off x="444500" y="1422400"/>
            <a:ext cx="8242300" cy="4000500"/>
          </a:xfrm>
          <a:prstGeom prst="rect">
            <a:avLst/>
          </a:prstGeom>
        </p:spPr>
      </p:pic>
    </p:spTree>
    <p:extLst>
      <p:ext uri="{BB962C8B-B14F-4D97-AF65-F5344CB8AC3E}">
        <p14:creationId xmlns:p14="http://schemas.microsoft.com/office/powerpoint/2010/main" val="38187911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54737"/>
            <a:ext cx="8334678" cy="461665"/>
          </a:xfrm>
          <a:prstGeom prst="rect">
            <a:avLst/>
          </a:prstGeom>
        </p:spPr>
        <p:txBody>
          <a:bodyPr wrap="square">
            <a:spAutoFit/>
          </a:bodyPr>
          <a:lstStyle/>
          <a:p>
            <a:pPr algn="ctr"/>
            <a:r>
              <a:rPr lang="en-US" sz="2400" i="1" dirty="0"/>
              <a:t>Body of a Courtesan in Nine Stages of Decomposition</a:t>
            </a:r>
            <a:r>
              <a:rPr lang="en-US" sz="2400" dirty="0"/>
              <a:t>, Japan 1870</a:t>
            </a:r>
            <a:endParaRPr lang="en-US" sz="2400" dirty="0">
              <a:latin typeface="Arial"/>
              <a:cs typeface="Arial"/>
            </a:endParaRPr>
          </a:p>
        </p:txBody>
      </p:sp>
      <p:pic>
        <p:nvPicPr>
          <p:cNvPr id="2" name="Picture 1"/>
          <p:cNvPicPr>
            <a:picLocks noChangeAspect="1"/>
          </p:cNvPicPr>
          <p:nvPr/>
        </p:nvPicPr>
        <p:blipFill>
          <a:blip r:embed="rId2"/>
          <a:stretch>
            <a:fillRect/>
          </a:stretch>
        </p:blipFill>
        <p:spPr>
          <a:xfrm>
            <a:off x="406400" y="1333500"/>
            <a:ext cx="8331200" cy="4178300"/>
          </a:xfrm>
          <a:prstGeom prst="rect">
            <a:avLst/>
          </a:prstGeom>
        </p:spPr>
      </p:pic>
      <p:pic>
        <p:nvPicPr>
          <p:cNvPr id="3" name="Picture 2"/>
          <p:cNvPicPr>
            <a:picLocks noChangeAspect="1"/>
          </p:cNvPicPr>
          <p:nvPr/>
        </p:nvPicPr>
        <p:blipFill>
          <a:blip r:embed="rId3"/>
          <a:stretch>
            <a:fillRect/>
          </a:stretch>
        </p:blipFill>
        <p:spPr>
          <a:xfrm>
            <a:off x="431800" y="1384300"/>
            <a:ext cx="8280400" cy="4076700"/>
          </a:xfrm>
          <a:prstGeom prst="rect">
            <a:avLst/>
          </a:prstGeom>
        </p:spPr>
      </p:pic>
      <p:pic>
        <p:nvPicPr>
          <p:cNvPr id="5" name="Picture 4"/>
          <p:cNvPicPr>
            <a:picLocks noChangeAspect="1"/>
          </p:cNvPicPr>
          <p:nvPr/>
        </p:nvPicPr>
        <p:blipFill>
          <a:blip r:embed="rId4"/>
          <a:stretch>
            <a:fillRect/>
          </a:stretch>
        </p:blipFill>
        <p:spPr>
          <a:xfrm>
            <a:off x="444500" y="1422400"/>
            <a:ext cx="8242300" cy="4000500"/>
          </a:xfrm>
          <a:prstGeom prst="rect">
            <a:avLst/>
          </a:prstGeom>
        </p:spPr>
      </p:pic>
      <p:pic>
        <p:nvPicPr>
          <p:cNvPr id="6" name="Picture 5"/>
          <p:cNvPicPr>
            <a:picLocks noChangeAspect="1"/>
          </p:cNvPicPr>
          <p:nvPr/>
        </p:nvPicPr>
        <p:blipFill>
          <a:blip r:embed="rId5"/>
          <a:stretch>
            <a:fillRect/>
          </a:stretch>
        </p:blipFill>
        <p:spPr>
          <a:xfrm>
            <a:off x="419100" y="1397000"/>
            <a:ext cx="8293100" cy="4051300"/>
          </a:xfrm>
          <a:prstGeom prst="rect">
            <a:avLst/>
          </a:prstGeom>
        </p:spPr>
      </p:pic>
    </p:spTree>
    <p:extLst>
      <p:ext uri="{BB962C8B-B14F-4D97-AF65-F5344CB8AC3E}">
        <p14:creationId xmlns:p14="http://schemas.microsoft.com/office/powerpoint/2010/main" val="37351740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54737"/>
            <a:ext cx="8334678" cy="461665"/>
          </a:xfrm>
          <a:prstGeom prst="rect">
            <a:avLst/>
          </a:prstGeom>
        </p:spPr>
        <p:txBody>
          <a:bodyPr wrap="square">
            <a:spAutoFit/>
          </a:bodyPr>
          <a:lstStyle/>
          <a:p>
            <a:pPr algn="ctr"/>
            <a:r>
              <a:rPr lang="en-US" sz="2400" i="1" dirty="0"/>
              <a:t>Body of a Courtesan in Nine Stages of Decomposition</a:t>
            </a:r>
            <a:r>
              <a:rPr lang="en-US" sz="2400" dirty="0"/>
              <a:t>, Japan 1870</a:t>
            </a:r>
            <a:endParaRPr lang="en-US" sz="2400" dirty="0">
              <a:latin typeface="Arial"/>
              <a:cs typeface="Arial"/>
            </a:endParaRPr>
          </a:p>
        </p:txBody>
      </p:sp>
      <p:pic>
        <p:nvPicPr>
          <p:cNvPr id="2" name="Picture 1"/>
          <p:cNvPicPr>
            <a:picLocks noChangeAspect="1"/>
          </p:cNvPicPr>
          <p:nvPr/>
        </p:nvPicPr>
        <p:blipFill>
          <a:blip r:embed="rId2"/>
          <a:stretch>
            <a:fillRect/>
          </a:stretch>
        </p:blipFill>
        <p:spPr>
          <a:xfrm>
            <a:off x="406400" y="1333500"/>
            <a:ext cx="8331200" cy="4178300"/>
          </a:xfrm>
          <a:prstGeom prst="rect">
            <a:avLst/>
          </a:prstGeom>
        </p:spPr>
      </p:pic>
      <p:pic>
        <p:nvPicPr>
          <p:cNvPr id="3" name="Picture 2"/>
          <p:cNvPicPr>
            <a:picLocks noChangeAspect="1"/>
          </p:cNvPicPr>
          <p:nvPr/>
        </p:nvPicPr>
        <p:blipFill>
          <a:blip r:embed="rId3"/>
          <a:stretch>
            <a:fillRect/>
          </a:stretch>
        </p:blipFill>
        <p:spPr>
          <a:xfrm>
            <a:off x="431800" y="1384300"/>
            <a:ext cx="8280400" cy="4076700"/>
          </a:xfrm>
          <a:prstGeom prst="rect">
            <a:avLst/>
          </a:prstGeom>
        </p:spPr>
      </p:pic>
      <p:pic>
        <p:nvPicPr>
          <p:cNvPr id="5" name="Picture 4"/>
          <p:cNvPicPr>
            <a:picLocks noChangeAspect="1"/>
          </p:cNvPicPr>
          <p:nvPr/>
        </p:nvPicPr>
        <p:blipFill>
          <a:blip r:embed="rId4"/>
          <a:stretch>
            <a:fillRect/>
          </a:stretch>
        </p:blipFill>
        <p:spPr>
          <a:xfrm>
            <a:off x="444500" y="1422400"/>
            <a:ext cx="8242300" cy="4000500"/>
          </a:xfrm>
          <a:prstGeom prst="rect">
            <a:avLst/>
          </a:prstGeom>
        </p:spPr>
      </p:pic>
      <p:pic>
        <p:nvPicPr>
          <p:cNvPr id="6" name="Picture 5"/>
          <p:cNvPicPr>
            <a:picLocks noChangeAspect="1"/>
          </p:cNvPicPr>
          <p:nvPr/>
        </p:nvPicPr>
        <p:blipFill>
          <a:blip r:embed="rId5"/>
          <a:stretch>
            <a:fillRect/>
          </a:stretch>
        </p:blipFill>
        <p:spPr>
          <a:xfrm>
            <a:off x="419100" y="1397000"/>
            <a:ext cx="8293100" cy="4051300"/>
          </a:xfrm>
          <a:prstGeom prst="rect">
            <a:avLst/>
          </a:prstGeom>
        </p:spPr>
      </p:pic>
      <p:pic>
        <p:nvPicPr>
          <p:cNvPr id="7" name="Picture 6"/>
          <p:cNvPicPr>
            <a:picLocks noChangeAspect="1"/>
          </p:cNvPicPr>
          <p:nvPr/>
        </p:nvPicPr>
        <p:blipFill>
          <a:blip r:embed="rId6"/>
          <a:stretch>
            <a:fillRect/>
          </a:stretch>
        </p:blipFill>
        <p:spPr>
          <a:xfrm>
            <a:off x="419100" y="1371600"/>
            <a:ext cx="8293100" cy="4114800"/>
          </a:xfrm>
          <a:prstGeom prst="rect">
            <a:avLst/>
          </a:prstGeom>
        </p:spPr>
      </p:pic>
    </p:spTree>
    <p:extLst>
      <p:ext uri="{BB962C8B-B14F-4D97-AF65-F5344CB8AC3E}">
        <p14:creationId xmlns:p14="http://schemas.microsoft.com/office/powerpoint/2010/main" val="26777091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0727" y="2732254"/>
            <a:ext cx="8334678" cy="646331"/>
          </a:xfrm>
          <a:prstGeom prst="rect">
            <a:avLst/>
          </a:prstGeom>
        </p:spPr>
        <p:txBody>
          <a:bodyPr wrap="square">
            <a:spAutoFit/>
          </a:bodyPr>
          <a:lstStyle/>
          <a:p>
            <a:pPr algn="ctr"/>
            <a:r>
              <a:rPr lang="en-US" sz="3600" dirty="0"/>
              <a:t>Burial and the Afterlife</a:t>
            </a:r>
            <a:endParaRPr lang="en-US" sz="3600" dirty="0">
              <a:latin typeface="Arial"/>
              <a:cs typeface="Arial"/>
            </a:endParaRPr>
          </a:p>
        </p:txBody>
      </p:sp>
    </p:spTree>
    <p:extLst>
      <p:ext uri="{BB962C8B-B14F-4D97-AF65-F5344CB8AC3E}">
        <p14:creationId xmlns:p14="http://schemas.microsoft.com/office/powerpoint/2010/main" val="291954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572481"/>
            <a:ext cx="8334678" cy="461665"/>
          </a:xfrm>
          <a:prstGeom prst="rect">
            <a:avLst/>
          </a:prstGeom>
        </p:spPr>
        <p:txBody>
          <a:bodyPr wrap="square">
            <a:spAutoFit/>
          </a:bodyPr>
          <a:lstStyle/>
          <a:p>
            <a:pPr algn="ctr"/>
            <a:r>
              <a:rPr lang="en-US" sz="2400" dirty="0"/>
              <a:t>Art in </a:t>
            </a:r>
            <a:r>
              <a:rPr lang="en-US" sz="2400" dirty="0" err="1"/>
              <a:t>Inanke</a:t>
            </a:r>
            <a:r>
              <a:rPr lang="en-US" sz="2400" dirty="0"/>
              <a:t> cave, </a:t>
            </a:r>
            <a:r>
              <a:rPr lang="en-US" sz="2400" dirty="0" err="1"/>
              <a:t>Matopos</a:t>
            </a:r>
            <a:r>
              <a:rPr lang="en-US" sz="2400" dirty="0"/>
              <a:t>, Zimbabwe, Africa </a:t>
            </a:r>
            <a:r>
              <a:rPr lang="en-US" sz="2400" dirty="0" err="1"/>
              <a:t>cir.</a:t>
            </a:r>
            <a:r>
              <a:rPr lang="en-US" sz="2400" dirty="0"/>
              <a:t> 950 AD</a:t>
            </a:r>
            <a:endParaRPr lang="en-US" sz="2400" dirty="0">
              <a:latin typeface="Arial"/>
              <a:cs typeface="Arial"/>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a:off x="536567" y="458672"/>
            <a:ext cx="8086798" cy="5007964"/>
          </a:xfrm>
          <a:prstGeom prst="rect">
            <a:avLst/>
          </a:prstGeom>
        </p:spPr>
      </p:pic>
      <p:sp>
        <p:nvSpPr>
          <p:cNvPr id="5" name="TextBox 4"/>
          <p:cNvSpPr txBox="1"/>
          <p:nvPr/>
        </p:nvSpPr>
        <p:spPr>
          <a:xfrm>
            <a:off x="7708682" y="6153643"/>
            <a:ext cx="1037364" cy="461665"/>
          </a:xfrm>
          <a:prstGeom prst="rect">
            <a:avLst/>
          </a:prstGeom>
          <a:noFill/>
        </p:spPr>
        <p:txBody>
          <a:bodyPr wrap="square" rtlCol="0">
            <a:spAutoFit/>
          </a:bodyPr>
          <a:lstStyle/>
          <a:p>
            <a:r>
              <a:rPr lang="en-US" sz="2400" b="1" dirty="0">
                <a:hlinkClick r:id="rId3"/>
              </a:rPr>
              <a:t>Video</a:t>
            </a:r>
            <a:endParaRPr lang="en-US" sz="2400" b="1" dirty="0"/>
          </a:p>
        </p:txBody>
      </p:sp>
    </p:spTree>
    <p:extLst>
      <p:ext uri="{BB962C8B-B14F-4D97-AF65-F5344CB8AC3E}">
        <p14:creationId xmlns:p14="http://schemas.microsoft.com/office/powerpoint/2010/main" val="3522727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54737"/>
            <a:ext cx="8334678" cy="830997"/>
          </a:xfrm>
          <a:prstGeom prst="rect">
            <a:avLst/>
          </a:prstGeom>
        </p:spPr>
        <p:txBody>
          <a:bodyPr wrap="square">
            <a:spAutoFit/>
          </a:bodyPr>
          <a:lstStyle/>
          <a:p>
            <a:r>
              <a:rPr lang="en-US" sz="2400" i="1" dirty="0"/>
              <a:t>Great Pyramids of Giza,</a:t>
            </a:r>
            <a:r>
              <a:rPr lang="en-US" sz="2400" dirty="0"/>
              <a:t> Egypt 2530 BC. They were built like a religious machine to ensure the king's passage to the afterlife.</a:t>
            </a:r>
            <a:endParaRPr lang="en-US" sz="2400" dirty="0">
              <a:latin typeface="Arial"/>
              <a:cs typeface="Arial"/>
            </a:endParaRPr>
          </a:p>
        </p:txBody>
      </p:sp>
      <p:pic>
        <p:nvPicPr>
          <p:cNvPr id="5" name="Picture 4"/>
          <p:cNvPicPr>
            <a:picLocks noChangeAspect="1"/>
          </p:cNvPicPr>
          <p:nvPr/>
        </p:nvPicPr>
        <p:blipFill>
          <a:blip r:embed="rId2"/>
          <a:stretch>
            <a:fillRect/>
          </a:stretch>
        </p:blipFill>
        <p:spPr>
          <a:xfrm>
            <a:off x="1111304" y="299898"/>
            <a:ext cx="7020616" cy="5265462"/>
          </a:xfrm>
          <a:prstGeom prst="rect">
            <a:avLst/>
          </a:prstGeom>
        </p:spPr>
      </p:pic>
    </p:spTree>
    <p:extLst>
      <p:ext uri="{BB962C8B-B14F-4D97-AF65-F5344CB8AC3E}">
        <p14:creationId xmlns:p14="http://schemas.microsoft.com/office/powerpoint/2010/main" val="17818556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54737"/>
            <a:ext cx="8334678" cy="461665"/>
          </a:xfrm>
          <a:prstGeom prst="rect">
            <a:avLst/>
          </a:prstGeom>
        </p:spPr>
        <p:txBody>
          <a:bodyPr wrap="square">
            <a:spAutoFit/>
          </a:bodyPr>
          <a:lstStyle/>
          <a:p>
            <a:pPr algn="ctr"/>
            <a:r>
              <a:rPr lang="en-US" sz="2400" i="1" dirty="0"/>
              <a:t>King Tutankhamen tomb, </a:t>
            </a:r>
            <a:r>
              <a:rPr lang="en-US" sz="2400" dirty="0"/>
              <a:t>Valley of the Kings, Egypt 2530 BC</a:t>
            </a:r>
            <a:endParaRPr lang="en-US" sz="2400" dirty="0">
              <a:latin typeface="Arial"/>
              <a:cs typeface="Aria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2528" y="416425"/>
            <a:ext cx="7450416" cy="4974747"/>
          </a:xfrm>
          <a:prstGeom prst="rect">
            <a:avLst/>
          </a:prstGeom>
        </p:spPr>
      </p:pic>
    </p:spTree>
    <p:extLst>
      <p:ext uri="{BB962C8B-B14F-4D97-AF65-F5344CB8AC3E}">
        <p14:creationId xmlns:p14="http://schemas.microsoft.com/office/powerpoint/2010/main" val="39040364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4821811"/>
            <a:ext cx="8334678" cy="1200328"/>
          </a:xfrm>
          <a:prstGeom prst="rect">
            <a:avLst/>
          </a:prstGeom>
        </p:spPr>
        <p:txBody>
          <a:bodyPr wrap="square">
            <a:spAutoFit/>
          </a:bodyPr>
          <a:lstStyle/>
          <a:p>
            <a:r>
              <a:rPr lang="en-US" sz="2400" i="1" dirty="0"/>
              <a:t>Egyptian Book of the Dead: Last </a:t>
            </a:r>
            <a:r>
              <a:rPr lang="en-US" sz="2400" i="1" dirty="0" err="1"/>
              <a:t>Judgement</a:t>
            </a:r>
            <a:r>
              <a:rPr lang="en-US" sz="2400" i="1" dirty="0"/>
              <a:t> of </a:t>
            </a:r>
            <a:r>
              <a:rPr lang="en-US" sz="2400" i="1" dirty="0" err="1"/>
              <a:t>Hunefer</a:t>
            </a:r>
            <a:r>
              <a:rPr lang="en-US" sz="2400" i="1" dirty="0"/>
              <a:t> by Osiris,</a:t>
            </a:r>
            <a:r>
              <a:rPr lang="en-US" sz="2400" dirty="0"/>
              <a:t> Egypt 1285 BC. instructions for successfully passing the obstacles of the afterlife</a:t>
            </a:r>
            <a:endParaRPr lang="en-US" sz="2400" dirty="0">
              <a:latin typeface="Arial"/>
              <a:cs typeface="Arial"/>
            </a:endParaRPr>
          </a:p>
        </p:txBody>
      </p:sp>
      <p:pic>
        <p:nvPicPr>
          <p:cNvPr id="2" name="Picture 1">
            <a:hlinkClick r:id="rId2"/>
          </p:cNvPr>
          <p:cNvPicPr>
            <a:picLocks noChangeAspect="1"/>
          </p:cNvPicPr>
          <p:nvPr/>
        </p:nvPicPr>
        <p:blipFill>
          <a:blip r:embed="rId3"/>
          <a:stretch>
            <a:fillRect/>
          </a:stretch>
        </p:blipFill>
        <p:spPr>
          <a:xfrm>
            <a:off x="0" y="756318"/>
            <a:ext cx="9144000" cy="3848559"/>
          </a:xfrm>
          <a:prstGeom prst="rect">
            <a:avLst/>
          </a:prstGeom>
        </p:spPr>
      </p:pic>
      <p:sp>
        <p:nvSpPr>
          <p:cNvPr id="5" name="TextBox 4"/>
          <p:cNvSpPr txBox="1"/>
          <p:nvPr/>
        </p:nvSpPr>
        <p:spPr>
          <a:xfrm>
            <a:off x="653643" y="6260380"/>
            <a:ext cx="1139206" cy="461665"/>
          </a:xfrm>
          <a:prstGeom prst="rect">
            <a:avLst/>
          </a:prstGeom>
          <a:noFill/>
        </p:spPr>
        <p:txBody>
          <a:bodyPr wrap="square" rtlCol="0">
            <a:spAutoFit/>
          </a:bodyPr>
          <a:lstStyle/>
          <a:p>
            <a:r>
              <a:rPr lang="en-US" sz="2400" b="1" dirty="0">
                <a:hlinkClick r:id="rId2"/>
              </a:rPr>
              <a:t>Video</a:t>
            </a:r>
            <a:endParaRPr lang="en-US" b="1" dirty="0"/>
          </a:p>
        </p:txBody>
      </p:sp>
    </p:spTree>
    <p:extLst>
      <p:ext uri="{BB962C8B-B14F-4D97-AF65-F5344CB8AC3E}">
        <p14:creationId xmlns:p14="http://schemas.microsoft.com/office/powerpoint/2010/main" val="33724828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54737"/>
            <a:ext cx="8334678" cy="830997"/>
          </a:xfrm>
          <a:prstGeom prst="rect">
            <a:avLst/>
          </a:prstGeom>
        </p:spPr>
        <p:txBody>
          <a:bodyPr wrap="square">
            <a:spAutoFit/>
          </a:bodyPr>
          <a:lstStyle/>
          <a:p>
            <a:pPr algn="ctr"/>
            <a:r>
              <a:rPr lang="en-US" sz="2400" dirty="0"/>
              <a:t>Sarcophagus cover, Temple of Inscriptions, Palenque, </a:t>
            </a:r>
          </a:p>
          <a:p>
            <a:pPr algn="ctr"/>
            <a:r>
              <a:rPr lang="en-US" sz="2400" dirty="0"/>
              <a:t>Mexico 683 AD</a:t>
            </a:r>
            <a:endParaRPr lang="en-US" sz="2400" dirty="0">
              <a:latin typeface="Arial"/>
              <a:cs typeface="Arial"/>
            </a:endParaRPr>
          </a:p>
        </p:txBody>
      </p:sp>
      <p:pic>
        <p:nvPicPr>
          <p:cNvPr id="3" name="Picture 2">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10557" y="264616"/>
            <a:ext cx="3175153" cy="5380553"/>
          </a:xfrm>
          <a:prstGeom prst="rect">
            <a:avLst/>
          </a:prstGeom>
        </p:spPr>
      </p:pic>
    </p:spTree>
    <p:extLst>
      <p:ext uri="{BB962C8B-B14F-4D97-AF65-F5344CB8AC3E}">
        <p14:creationId xmlns:p14="http://schemas.microsoft.com/office/powerpoint/2010/main" val="22764467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649323"/>
            <a:ext cx="8334678" cy="461665"/>
          </a:xfrm>
          <a:prstGeom prst="rect">
            <a:avLst/>
          </a:prstGeom>
        </p:spPr>
        <p:txBody>
          <a:bodyPr wrap="square">
            <a:spAutoFit/>
          </a:bodyPr>
          <a:lstStyle/>
          <a:p>
            <a:pPr algn="ctr"/>
            <a:r>
              <a:rPr lang="en-US" sz="2400" dirty="0">
                <a:latin typeface="Arial"/>
                <a:cs typeface="Arial"/>
              </a:rPr>
              <a:t>An </a:t>
            </a:r>
            <a:r>
              <a:rPr lang="en-US" sz="2400" dirty="0" err="1">
                <a:latin typeface="Arial"/>
                <a:cs typeface="Arial"/>
              </a:rPr>
              <a:t>Ofrenda</a:t>
            </a:r>
            <a:r>
              <a:rPr lang="en-US" sz="2400" dirty="0">
                <a:latin typeface="Arial"/>
                <a:cs typeface="Arial"/>
              </a:rPr>
              <a:t> for Dolores del Rio, </a:t>
            </a:r>
            <a:r>
              <a:rPr lang="en-US" sz="2400" dirty="0" err="1">
                <a:latin typeface="Arial"/>
                <a:cs typeface="Arial"/>
              </a:rPr>
              <a:t>Amalia</a:t>
            </a:r>
            <a:r>
              <a:rPr lang="en-US" sz="2400" dirty="0">
                <a:latin typeface="Arial"/>
                <a:cs typeface="Arial"/>
              </a:rPr>
              <a:t> Mesa-</a:t>
            </a:r>
            <a:r>
              <a:rPr lang="en-US" sz="2400" dirty="0" err="1">
                <a:latin typeface="Arial"/>
                <a:cs typeface="Arial"/>
              </a:rPr>
              <a:t>Bains</a:t>
            </a:r>
            <a:r>
              <a:rPr lang="en-US" sz="2400" dirty="0">
                <a:latin typeface="Arial"/>
                <a:cs typeface="Arial"/>
              </a:rPr>
              <a:t>, 1984</a:t>
            </a: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99252" y="564517"/>
            <a:ext cx="5556519" cy="4868960"/>
          </a:xfrm>
          <a:prstGeom prst="rect">
            <a:avLst/>
          </a:prstGeom>
        </p:spPr>
      </p:pic>
      <p:sp>
        <p:nvSpPr>
          <p:cNvPr id="5" name="TextBox 4"/>
          <p:cNvSpPr txBox="1"/>
          <p:nvPr/>
        </p:nvSpPr>
        <p:spPr>
          <a:xfrm>
            <a:off x="753426" y="6092314"/>
            <a:ext cx="1139206" cy="461665"/>
          </a:xfrm>
          <a:prstGeom prst="rect">
            <a:avLst/>
          </a:prstGeom>
          <a:noFill/>
        </p:spPr>
        <p:txBody>
          <a:bodyPr wrap="square" rtlCol="0">
            <a:spAutoFit/>
          </a:bodyPr>
          <a:lstStyle/>
          <a:p>
            <a:r>
              <a:rPr lang="en-US" sz="2400" b="1" dirty="0">
                <a:hlinkClick r:id="rId2"/>
              </a:rPr>
              <a:t>Video</a:t>
            </a:r>
            <a:endParaRPr lang="en-US" b="1" dirty="0"/>
          </a:p>
        </p:txBody>
      </p:sp>
    </p:spTree>
    <p:extLst>
      <p:ext uri="{BB962C8B-B14F-4D97-AF65-F5344CB8AC3E}">
        <p14:creationId xmlns:p14="http://schemas.microsoft.com/office/powerpoint/2010/main" val="13393572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9717" y="510155"/>
            <a:ext cx="8334678" cy="6986527"/>
          </a:xfrm>
          <a:prstGeom prst="rect">
            <a:avLst/>
          </a:prstGeom>
        </p:spPr>
        <p:txBody>
          <a:bodyPr wrap="square">
            <a:spAutoFit/>
          </a:bodyPr>
          <a:lstStyle/>
          <a:p>
            <a:pPr algn="ctr"/>
            <a:r>
              <a:rPr lang="en-US" sz="3200" dirty="0"/>
              <a:t>REVIEW</a:t>
            </a:r>
          </a:p>
          <a:p>
            <a:endParaRPr lang="en-US" sz="3200" dirty="0"/>
          </a:p>
          <a:p>
            <a:r>
              <a:rPr lang="en-US" sz="3200" dirty="0"/>
              <a:t>The </a:t>
            </a:r>
            <a:r>
              <a:rPr lang="en-US" sz="3200" dirty="0" err="1"/>
              <a:t>Moche</a:t>
            </a:r>
            <a:r>
              <a:rPr lang="en-US" sz="3200" dirty="0"/>
              <a:t> culture in Peru produced clay objects in molds. The figures often were sexual in nature referring fertility.</a:t>
            </a:r>
          </a:p>
          <a:p>
            <a:endParaRPr lang="en-US" sz="3200" dirty="0">
              <a:latin typeface="Arial"/>
              <a:cs typeface="Arial"/>
            </a:endParaRPr>
          </a:p>
          <a:p>
            <a:r>
              <a:rPr lang="en-US" sz="3200" dirty="0"/>
              <a:t>New research about the </a:t>
            </a:r>
            <a:r>
              <a:rPr lang="en-US" sz="3200" i="1" dirty="0"/>
              <a:t>Pregnant Eve</a:t>
            </a:r>
            <a:r>
              <a:rPr lang="en-US" sz="3200" dirty="0"/>
              <a:t>, a panel from the Ghent </a:t>
            </a:r>
            <a:r>
              <a:rPr lang="en-US" sz="3200" dirty="0" err="1"/>
              <a:t>Alterpiece</a:t>
            </a:r>
            <a:r>
              <a:rPr lang="en-US" sz="3200" dirty="0"/>
              <a:t>, painted by Jan Van Eyck does not believe that the image shows her pregnant, but instead depicts her with enough fat to be the preferred female fertile image type.</a:t>
            </a:r>
            <a:endParaRPr lang="en-US" sz="3200" dirty="0">
              <a:latin typeface="Arial"/>
              <a:cs typeface="Arial"/>
            </a:endParaRPr>
          </a:p>
          <a:p>
            <a:endParaRPr lang="en-US" sz="3200" dirty="0">
              <a:latin typeface="Arial"/>
              <a:cs typeface="Arial"/>
            </a:endParaRPr>
          </a:p>
          <a:p>
            <a:endParaRPr lang="en-US" sz="3200" i="1" dirty="0"/>
          </a:p>
          <a:p>
            <a:endParaRPr lang="en-US" sz="3200" i="1" dirty="0"/>
          </a:p>
        </p:txBody>
      </p:sp>
    </p:spTree>
    <p:extLst>
      <p:ext uri="{BB962C8B-B14F-4D97-AF65-F5344CB8AC3E}">
        <p14:creationId xmlns:p14="http://schemas.microsoft.com/office/powerpoint/2010/main" val="7279199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9717" y="510155"/>
            <a:ext cx="8334678" cy="5016757"/>
          </a:xfrm>
          <a:prstGeom prst="rect">
            <a:avLst/>
          </a:prstGeom>
        </p:spPr>
        <p:txBody>
          <a:bodyPr wrap="square">
            <a:spAutoFit/>
          </a:bodyPr>
          <a:lstStyle/>
          <a:p>
            <a:pPr algn="ctr"/>
            <a:r>
              <a:rPr lang="en-US" sz="3200" dirty="0"/>
              <a:t>REVIEW</a:t>
            </a:r>
          </a:p>
          <a:p>
            <a:endParaRPr lang="en-US" sz="3200" dirty="0"/>
          </a:p>
          <a:p>
            <a:r>
              <a:rPr lang="en-US" sz="3200" i="1" dirty="0"/>
              <a:t>The Wheel of Life</a:t>
            </a:r>
            <a:r>
              <a:rPr lang="en-US" sz="3200" dirty="0"/>
              <a:t>, Buddhism, Bhutan 15</a:t>
            </a:r>
            <a:r>
              <a:rPr lang="en-US" sz="3200" baseline="30000" dirty="0"/>
              <a:t>th</a:t>
            </a:r>
            <a:r>
              <a:rPr lang="en-US" sz="3200" dirty="0"/>
              <a:t> century, represents that we must transform ourselves if we are to achieve enlightenment, the highest state of </a:t>
            </a:r>
            <a:r>
              <a:rPr lang="en-US" sz="3200" dirty="0" err="1"/>
              <a:t>existance</a:t>
            </a:r>
            <a:r>
              <a:rPr lang="en-US" sz="3200" dirty="0"/>
              <a:t>.</a:t>
            </a:r>
          </a:p>
          <a:p>
            <a:endParaRPr lang="en-US" sz="3200" i="1" dirty="0"/>
          </a:p>
          <a:p>
            <a:r>
              <a:rPr lang="en-US" sz="3200" dirty="0"/>
              <a:t>The ancient Great Pyramids of Egypt were made to ensure the king's passage to the afterlife.</a:t>
            </a:r>
            <a:endParaRPr lang="en-US" sz="3200" i="1" dirty="0"/>
          </a:p>
          <a:p>
            <a:endParaRPr lang="en-US" sz="3200" i="1" dirty="0"/>
          </a:p>
        </p:txBody>
      </p:sp>
    </p:spTree>
    <p:extLst>
      <p:ext uri="{BB962C8B-B14F-4D97-AF65-F5344CB8AC3E}">
        <p14:creationId xmlns:p14="http://schemas.microsoft.com/office/powerpoint/2010/main" val="39323240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9717" y="510155"/>
            <a:ext cx="8334678" cy="6001642"/>
          </a:xfrm>
          <a:prstGeom prst="rect">
            <a:avLst/>
          </a:prstGeom>
        </p:spPr>
        <p:txBody>
          <a:bodyPr wrap="square">
            <a:spAutoFit/>
          </a:bodyPr>
          <a:lstStyle/>
          <a:p>
            <a:pPr algn="ctr"/>
            <a:r>
              <a:rPr lang="en-US" sz="3200" dirty="0"/>
              <a:t>REVIEW</a:t>
            </a:r>
          </a:p>
          <a:p>
            <a:endParaRPr lang="en-US" sz="3200" dirty="0"/>
          </a:p>
          <a:p>
            <a:r>
              <a:rPr lang="en-US" sz="3200" dirty="0"/>
              <a:t>Women and aging issues are commonly addressed in Suzanne </a:t>
            </a:r>
            <a:r>
              <a:rPr lang="en-US" sz="3200" dirty="0" err="1"/>
              <a:t>Lacy’s</a:t>
            </a:r>
            <a:r>
              <a:rPr lang="en-US" sz="3200" dirty="0"/>
              <a:t> performances.</a:t>
            </a:r>
          </a:p>
          <a:p>
            <a:endParaRPr lang="en-US" sz="3200" i="1" dirty="0"/>
          </a:p>
          <a:p>
            <a:r>
              <a:rPr lang="en-US" sz="3200" dirty="0"/>
              <a:t>Aging over time was achieved in Nicholas Nixon’s photos in </a:t>
            </a:r>
            <a:r>
              <a:rPr lang="en-US" sz="3200" i="1" dirty="0"/>
              <a:t>The Brown Sisters</a:t>
            </a:r>
            <a:r>
              <a:rPr lang="en-US" sz="3200" dirty="0"/>
              <a:t> series.</a:t>
            </a:r>
          </a:p>
          <a:p>
            <a:endParaRPr lang="en-US" sz="3200" i="1" dirty="0"/>
          </a:p>
          <a:p>
            <a:r>
              <a:rPr lang="en-US" sz="3200" dirty="0"/>
              <a:t>the impermanence of the physical body is the  similar theme found in both </a:t>
            </a:r>
            <a:r>
              <a:rPr lang="en-US" sz="3200" i="1" dirty="0"/>
              <a:t>The Brown Sisters, Truro, Massachusetts</a:t>
            </a:r>
            <a:r>
              <a:rPr lang="en-US" sz="3200" dirty="0"/>
              <a:t>, and </a:t>
            </a:r>
            <a:r>
              <a:rPr lang="en-US" sz="3200" i="1" dirty="0"/>
              <a:t>Body of a Courtesan in Nine Stages of Decomposition</a:t>
            </a:r>
            <a:r>
              <a:rPr lang="en-US" sz="3200" dirty="0"/>
              <a:t>.</a:t>
            </a:r>
            <a:endParaRPr lang="en-US" sz="3200" i="1" dirty="0"/>
          </a:p>
        </p:txBody>
      </p:sp>
    </p:spTree>
    <p:extLst>
      <p:ext uri="{BB962C8B-B14F-4D97-AF65-F5344CB8AC3E}">
        <p14:creationId xmlns:p14="http://schemas.microsoft.com/office/powerpoint/2010/main" val="11636096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9717" y="510155"/>
            <a:ext cx="8334678" cy="3046988"/>
          </a:xfrm>
          <a:prstGeom prst="rect">
            <a:avLst/>
          </a:prstGeom>
        </p:spPr>
        <p:txBody>
          <a:bodyPr wrap="square">
            <a:spAutoFit/>
          </a:bodyPr>
          <a:lstStyle/>
          <a:p>
            <a:pPr algn="ctr"/>
            <a:r>
              <a:rPr lang="en-US" sz="3200" dirty="0"/>
              <a:t>REVIEW</a:t>
            </a:r>
          </a:p>
          <a:p>
            <a:endParaRPr lang="en-US" sz="3200" dirty="0"/>
          </a:p>
          <a:p>
            <a:r>
              <a:rPr lang="en-US" sz="3200" dirty="0"/>
              <a:t>The purpose of the </a:t>
            </a:r>
            <a:r>
              <a:rPr lang="en-US" sz="3200" i="1" dirty="0"/>
              <a:t>The Last </a:t>
            </a:r>
            <a:r>
              <a:rPr lang="en-US" sz="3200" i="1" dirty="0" err="1"/>
              <a:t>Judgement</a:t>
            </a:r>
            <a:r>
              <a:rPr lang="en-US" sz="3200" i="1" dirty="0"/>
              <a:t> of </a:t>
            </a:r>
            <a:r>
              <a:rPr lang="en-US" sz="3200" i="1" dirty="0" err="1"/>
              <a:t>Hunefer</a:t>
            </a:r>
            <a:r>
              <a:rPr lang="en-US" sz="3200" i="1" dirty="0"/>
              <a:t> by Osiris...</a:t>
            </a:r>
            <a:r>
              <a:rPr lang="en-US" sz="3200" dirty="0"/>
              <a:t> from a papyrus book </a:t>
            </a:r>
            <a:r>
              <a:rPr lang="en-US" sz="3200" dirty="0" err="1"/>
              <a:t>cir.</a:t>
            </a:r>
            <a:r>
              <a:rPr lang="en-US" sz="3200" dirty="0"/>
              <a:t> 1285 BC were instructions for successfully passing the obstacles of the afterlife.</a:t>
            </a:r>
            <a:endParaRPr lang="en-US" sz="3200" i="1" dirty="0"/>
          </a:p>
        </p:txBody>
      </p:sp>
    </p:spTree>
    <p:extLst>
      <p:ext uri="{BB962C8B-B14F-4D97-AF65-F5344CB8AC3E}">
        <p14:creationId xmlns:p14="http://schemas.microsoft.com/office/powerpoint/2010/main" val="29757884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604519"/>
            <a:ext cx="7772400" cy="1470025"/>
          </a:xfrm>
        </p:spPr>
        <p:txBody>
          <a:bodyPr/>
          <a:lstStyle/>
          <a:p>
            <a:r>
              <a:rPr lang="en-US" dirty="0"/>
              <a:t>Love and Sex</a:t>
            </a:r>
          </a:p>
        </p:txBody>
      </p:sp>
      <p:sp>
        <p:nvSpPr>
          <p:cNvPr id="3" name="Subtitle 2"/>
          <p:cNvSpPr>
            <a:spLocks noGrp="1"/>
          </p:cNvSpPr>
          <p:nvPr>
            <p:ph type="subTitle" idx="1"/>
          </p:nvPr>
        </p:nvSpPr>
        <p:spPr>
          <a:xfrm>
            <a:off x="1371600" y="5576146"/>
            <a:ext cx="6400800" cy="1752600"/>
          </a:xfrm>
        </p:spPr>
        <p:txBody>
          <a:bodyPr/>
          <a:lstStyle/>
          <a:p>
            <a:r>
              <a:rPr lang="en-US" dirty="0"/>
              <a:t>ARTS 1301 Art Appreciation</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33322" y="926067"/>
            <a:ext cx="3173091" cy="4001533"/>
          </a:xfrm>
          <a:prstGeom prst="rect">
            <a:avLst/>
          </a:prstGeom>
        </p:spPr>
      </p:pic>
    </p:spTree>
    <p:extLst>
      <p:ext uri="{BB962C8B-B14F-4D97-AF65-F5344CB8AC3E}">
        <p14:creationId xmlns:p14="http://schemas.microsoft.com/office/powerpoint/2010/main" val="3571993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15256"/>
            <a:ext cx="8334678" cy="830997"/>
          </a:xfrm>
          <a:prstGeom prst="rect">
            <a:avLst/>
          </a:prstGeom>
        </p:spPr>
        <p:txBody>
          <a:bodyPr wrap="square">
            <a:spAutoFit/>
          </a:bodyPr>
          <a:lstStyle/>
          <a:p>
            <a:r>
              <a:rPr lang="en-US" sz="2400" dirty="0"/>
              <a:t>Hopi </a:t>
            </a:r>
            <a:r>
              <a:rPr lang="en-US" sz="2400" dirty="0" err="1"/>
              <a:t>Kachina</a:t>
            </a:r>
            <a:r>
              <a:rPr lang="en-US" sz="2400" dirty="0"/>
              <a:t>, Arizona, USA </a:t>
            </a:r>
            <a:r>
              <a:rPr lang="en-US" sz="2400" dirty="0" err="1"/>
              <a:t>cir.</a:t>
            </a:r>
            <a:r>
              <a:rPr lang="en-US" sz="2400" dirty="0"/>
              <a:t> 1880. The Pueblo people used </a:t>
            </a:r>
            <a:r>
              <a:rPr lang="en-US" sz="2400" dirty="0" err="1"/>
              <a:t>Kachinas</a:t>
            </a:r>
            <a:r>
              <a:rPr lang="en-US" sz="2400" dirty="0"/>
              <a:t>  in their spiritual rituals.</a:t>
            </a:r>
            <a:endParaRPr lang="en-US" sz="2400" dirty="0">
              <a:latin typeface="Arial"/>
              <a:cs typeface="Arial"/>
            </a:endParaRPr>
          </a:p>
        </p:txBody>
      </p:sp>
      <p:pic>
        <p:nvPicPr>
          <p:cNvPr id="3" name="Picture 2"/>
          <p:cNvPicPr>
            <a:picLocks noChangeAspect="1"/>
          </p:cNvPicPr>
          <p:nvPr/>
        </p:nvPicPr>
        <p:blipFill>
          <a:blip r:embed="rId2"/>
          <a:stretch>
            <a:fillRect/>
          </a:stretch>
        </p:blipFill>
        <p:spPr>
          <a:xfrm>
            <a:off x="2913160" y="0"/>
            <a:ext cx="3525014" cy="5909788"/>
          </a:xfrm>
          <a:prstGeom prst="rect">
            <a:avLst/>
          </a:prstGeom>
        </p:spPr>
      </p:pic>
      <p:sp>
        <p:nvSpPr>
          <p:cNvPr id="5" name="TextBox 4"/>
          <p:cNvSpPr txBox="1"/>
          <p:nvPr/>
        </p:nvSpPr>
        <p:spPr>
          <a:xfrm>
            <a:off x="7708682" y="6153643"/>
            <a:ext cx="1037364" cy="461665"/>
          </a:xfrm>
          <a:prstGeom prst="rect">
            <a:avLst/>
          </a:prstGeom>
          <a:noFill/>
        </p:spPr>
        <p:txBody>
          <a:bodyPr wrap="square" rtlCol="0">
            <a:spAutoFit/>
          </a:bodyPr>
          <a:lstStyle/>
          <a:p>
            <a:r>
              <a:rPr lang="en-US" sz="2400" b="1" dirty="0">
                <a:hlinkClick r:id="rId3"/>
              </a:rPr>
              <a:t>Video</a:t>
            </a:r>
            <a:endParaRPr lang="en-US" sz="2400" b="1" dirty="0"/>
          </a:p>
        </p:txBody>
      </p:sp>
    </p:spTree>
    <p:extLst>
      <p:ext uri="{BB962C8B-B14F-4D97-AF65-F5344CB8AC3E}">
        <p14:creationId xmlns:p14="http://schemas.microsoft.com/office/powerpoint/2010/main" val="3110157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626532"/>
            <a:ext cx="8334678" cy="6001643"/>
          </a:xfrm>
          <a:prstGeom prst="rect">
            <a:avLst/>
          </a:prstGeom>
        </p:spPr>
        <p:txBody>
          <a:bodyPr wrap="square">
            <a:spAutoFit/>
          </a:bodyPr>
          <a:lstStyle/>
          <a:p>
            <a:pPr algn="ctr"/>
            <a:r>
              <a:rPr lang="en-US" sz="2400" dirty="0"/>
              <a:t>Love and Sex</a:t>
            </a:r>
          </a:p>
          <a:p>
            <a:endParaRPr lang="en-US" sz="2400" dirty="0"/>
          </a:p>
          <a:p>
            <a:r>
              <a:rPr lang="en-US" sz="2800" dirty="0"/>
              <a:t>Almost all cultures have struggled to resolve the tension between mere physical desire and the higher orders of feeling associated with more spiritual ideas of love. In his </a:t>
            </a:r>
            <a:r>
              <a:rPr lang="en-US" sz="2800" i="1" dirty="0"/>
              <a:t>Republic</a:t>
            </a:r>
            <a:r>
              <a:rPr lang="en-US" sz="2800" dirty="0"/>
              <a:t>, for instance, the Greek philosopher Plato argued that sex should be permitted only for purposes of procreation. Anything that encouraged emotional and sensory feelings over and against the exercise of reason and the pursuit of ideal beauty, he believed, was potentially a danger to the well-being of the state. Various forms of this attitude have survived in Western culture to the present day. But in other cultures sex and physical passion are something to be celebrated.</a:t>
            </a:r>
          </a:p>
        </p:txBody>
      </p:sp>
    </p:spTree>
    <p:extLst>
      <p:ext uri="{BB962C8B-B14F-4D97-AF65-F5344CB8AC3E}">
        <p14:creationId xmlns:p14="http://schemas.microsoft.com/office/powerpoint/2010/main" val="10440731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634" y="609599"/>
            <a:ext cx="8334678" cy="646331"/>
          </a:xfrm>
          <a:prstGeom prst="rect">
            <a:avLst/>
          </a:prstGeom>
        </p:spPr>
        <p:txBody>
          <a:bodyPr wrap="square">
            <a:spAutoFit/>
          </a:bodyPr>
          <a:lstStyle/>
          <a:p>
            <a:pPr algn="ctr"/>
            <a:r>
              <a:rPr lang="en-US" sz="3600" dirty="0"/>
              <a:t>Love and Sex in the Hindu World</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9614" y="1616564"/>
            <a:ext cx="4122919" cy="4619517"/>
          </a:xfrm>
          <a:prstGeom prst="rect">
            <a:avLst/>
          </a:prstGeom>
        </p:spPr>
      </p:pic>
    </p:spTree>
    <p:extLst>
      <p:ext uri="{BB962C8B-B14F-4D97-AF65-F5344CB8AC3E}">
        <p14:creationId xmlns:p14="http://schemas.microsoft.com/office/powerpoint/2010/main" val="38687047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4299" y="2607817"/>
            <a:ext cx="8334678" cy="4339650"/>
          </a:xfrm>
          <a:prstGeom prst="rect">
            <a:avLst/>
          </a:prstGeom>
        </p:spPr>
        <p:txBody>
          <a:bodyPr wrap="square">
            <a:spAutoFit/>
          </a:bodyPr>
          <a:lstStyle/>
          <a:p>
            <a:r>
              <a:rPr lang="en-US" sz="2800" dirty="0">
                <a:latin typeface="Arial"/>
                <a:cs typeface="Arial"/>
              </a:rPr>
              <a:t>Shiva, Lord of the Dance, bronze, India 1279. </a:t>
            </a:r>
            <a:r>
              <a:rPr lang="en-US" sz="2800" dirty="0"/>
              <a:t>One of the most important figures in the Hindu pantheon of gods is Shiva, the destroyer. He embodies the world’s cyclical rhythms—hence his role as Lord of the Dance—and since the cyclical destruction of the world is followed by its new creation, he is a positive force, possessing the reproductive powers that led him to be represented as a </a:t>
            </a:r>
            <a:r>
              <a:rPr lang="en-US" sz="2800" i="1" dirty="0"/>
              <a:t>lingam</a:t>
            </a:r>
            <a:r>
              <a:rPr lang="en-US" sz="2800" dirty="0"/>
              <a:t> (phallus), often carved in stone on temple grounds or at shrines.</a:t>
            </a:r>
          </a:p>
          <a:p>
            <a:endParaRPr lang="en-US" sz="2400" dirty="0">
              <a:latin typeface="Arial"/>
              <a:cs typeface="Aria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6148" y="295764"/>
            <a:ext cx="2040120" cy="2285849"/>
          </a:xfrm>
          <a:prstGeom prst="rect">
            <a:avLst/>
          </a:prstGeom>
        </p:spPr>
      </p:pic>
    </p:spTree>
    <p:extLst>
      <p:ext uri="{BB962C8B-B14F-4D97-AF65-F5344CB8AC3E}">
        <p14:creationId xmlns:p14="http://schemas.microsoft.com/office/powerpoint/2010/main" val="38391984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713609"/>
            <a:ext cx="8334678" cy="830997"/>
          </a:xfrm>
          <a:prstGeom prst="rect">
            <a:avLst/>
          </a:prstGeom>
        </p:spPr>
        <p:txBody>
          <a:bodyPr wrap="square">
            <a:spAutoFit/>
          </a:bodyPr>
          <a:lstStyle/>
          <a:p>
            <a:pPr algn="ctr"/>
            <a:r>
              <a:rPr lang="en-US" sz="2400" i="1" dirty="0"/>
              <a:t>Shiva Seated with Uma, </a:t>
            </a:r>
            <a:r>
              <a:rPr lang="en-US" sz="2400" dirty="0"/>
              <a:t>Kathmandu, Copper alloy, 11.5 “ tall,  Nepal 11</a:t>
            </a:r>
            <a:r>
              <a:rPr lang="en-US" sz="2400" baseline="30000" dirty="0"/>
              <a:t>th</a:t>
            </a:r>
            <a:r>
              <a:rPr lang="en-US" sz="2400" dirty="0"/>
              <a:t> Century</a:t>
            </a:r>
            <a:endParaRPr lang="en-US" sz="2400" dirty="0">
              <a:latin typeface="Arial"/>
              <a:cs typeface="Arial"/>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56501" y="258819"/>
            <a:ext cx="5588408" cy="5438220"/>
          </a:xfrm>
          <a:prstGeom prst="rect">
            <a:avLst/>
          </a:prstGeom>
        </p:spPr>
      </p:pic>
    </p:spTree>
    <p:extLst>
      <p:ext uri="{BB962C8B-B14F-4D97-AF65-F5344CB8AC3E}">
        <p14:creationId xmlns:p14="http://schemas.microsoft.com/office/powerpoint/2010/main" val="5210400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5768" y="2157605"/>
            <a:ext cx="8334678" cy="4401205"/>
          </a:xfrm>
          <a:prstGeom prst="rect">
            <a:avLst/>
          </a:prstGeom>
        </p:spPr>
        <p:txBody>
          <a:bodyPr wrap="square">
            <a:spAutoFit/>
          </a:bodyPr>
          <a:lstStyle/>
          <a:p>
            <a:r>
              <a:rPr lang="en-US" sz="2800" dirty="0"/>
              <a:t>One of the most popular representations of Shiva among Nepalese Hindus shows him seated with his wife, Uma </a:t>
            </a:r>
            <a:r>
              <a:rPr lang="en-US" sz="2800"/>
              <a:t>(Fig. </a:t>
            </a:r>
            <a:r>
              <a:rPr lang="en-US" sz="2800" dirty="0"/>
              <a:t>Uma tenderly places her hand on the inside of his thigh as he draws her to him with his left hand. In her left hand, Uma holds a lotus, symbol of divine purity, but a parrot, symbol of physical passion, is pecking at it. Thus, physical and spiritual love are conjoined, just as the joyful harmony between male and female, Shiva and Uma, represents the ultimate oneness and harmony of the universe.</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6567" y="118534"/>
            <a:ext cx="2095762" cy="2039439"/>
          </a:xfrm>
          <a:prstGeom prst="rect">
            <a:avLst/>
          </a:prstGeom>
        </p:spPr>
      </p:pic>
    </p:spTree>
    <p:extLst>
      <p:ext uri="{BB962C8B-B14F-4D97-AF65-F5344CB8AC3E}">
        <p14:creationId xmlns:p14="http://schemas.microsoft.com/office/powerpoint/2010/main" val="3993615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713609"/>
            <a:ext cx="8334678" cy="830997"/>
          </a:xfrm>
          <a:prstGeom prst="rect">
            <a:avLst/>
          </a:prstGeom>
        </p:spPr>
        <p:txBody>
          <a:bodyPr wrap="square">
            <a:spAutoFit/>
          </a:bodyPr>
          <a:lstStyle/>
          <a:p>
            <a:pPr algn="ctr"/>
            <a:r>
              <a:rPr lang="en-US" sz="2400" dirty="0"/>
              <a:t>Erotic couples on wall of </a:t>
            </a:r>
            <a:r>
              <a:rPr lang="en-US" sz="2400" dirty="0" err="1"/>
              <a:t>Kandariya</a:t>
            </a:r>
            <a:r>
              <a:rPr lang="en-US" sz="2400" dirty="0"/>
              <a:t> </a:t>
            </a:r>
            <a:r>
              <a:rPr lang="en-US" sz="2400" dirty="0" err="1"/>
              <a:t>Mahadeva</a:t>
            </a:r>
            <a:r>
              <a:rPr lang="en-US" sz="2400" dirty="0"/>
              <a:t> Temple, </a:t>
            </a:r>
            <a:r>
              <a:rPr lang="en-US" sz="2400" dirty="0" err="1"/>
              <a:t>Khajuraho</a:t>
            </a:r>
            <a:r>
              <a:rPr lang="en-US" sz="2400" dirty="0"/>
              <a:t>, India 1000 CE</a:t>
            </a:r>
            <a:endParaRPr lang="en-US" sz="2400" dirty="0">
              <a:latin typeface="Arial"/>
              <a:cs typeface="Arial"/>
            </a:endParaRPr>
          </a:p>
        </p:txBody>
      </p:sp>
      <p:pic>
        <p:nvPicPr>
          <p:cNvPr id="2" name="Picture 1"/>
          <p:cNvPicPr>
            <a:picLocks noChangeAspect="1"/>
          </p:cNvPicPr>
          <p:nvPr/>
        </p:nvPicPr>
        <p:blipFill>
          <a:blip r:embed="rId2"/>
          <a:stretch>
            <a:fillRect/>
          </a:stretch>
        </p:blipFill>
        <p:spPr>
          <a:xfrm>
            <a:off x="775022" y="347645"/>
            <a:ext cx="7730514" cy="5179837"/>
          </a:xfrm>
          <a:prstGeom prst="rect">
            <a:avLst/>
          </a:prstGeom>
        </p:spPr>
      </p:pic>
    </p:spTree>
    <p:extLst>
      <p:ext uri="{BB962C8B-B14F-4D97-AF65-F5344CB8AC3E}">
        <p14:creationId xmlns:p14="http://schemas.microsoft.com/office/powerpoint/2010/main" val="31533759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713609"/>
            <a:ext cx="8334678" cy="461665"/>
          </a:xfrm>
          <a:prstGeom prst="rect">
            <a:avLst/>
          </a:prstGeom>
        </p:spPr>
        <p:txBody>
          <a:bodyPr wrap="square">
            <a:spAutoFit/>
          </a:bodyPr>
          <a:lstStyle/>
          <a:p>
            <a:pPr algn="ctr"/>
            <a:r>
              <a:rPr lang="en-US" sz="2400" i="1" dirty="0"/>
              <a:t>The Seduction of Yusuf, </a:t>
            </a:r>
            <a:r>
              <a:rPr lang="en-US" sz="2400" dirty="0"/>
              <a:t>Persia 1488</a:t>
            </a:r>
            <a:endParaRPr lang="en-US" sz="2400" dirty="0">
              <a:latin typeface="Arial"/>
              <a:cs typeface="Aria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39441" y="205414"/>
            <a:ext cx="3741160" cy="5490135"/>
          </a:xfrm>
          <a:prstGeom prst="rect">
            <a:avLst/>
          </a:prstGeom>
        </p:spPr>
      </p:pic>
    </p:spTree>
    <p:extLst>
      <p:ext uri="{BB962C8B-B14F-4D97-AF65-F5344CB8AC3E}">
        <p14:creationId xmlns:p14="http://schemas.microsoft.com/office/powerpoint/2010/main" val="5612218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713609"/>
            <a:ext cx="8334678" cy="830997"/>
          </a:xfrm>
          <a:prstGeom prst="rect">
            <a:avLst/>
          </a:prstGeom>
        </p:spPr>
        <p:txBody>
          <a:bodyPr wrap="square">
            <a:spAutoFit/>
          </a:bodyPr>
          <a:lstStyle/>
          <a:p>
            <a:pPr algn="ctr"/>
            <a:r>
              <a:rPr lang="en-US" sz="2400" dirty="0"/>
              <a:t>Medieval Casket with scenes of courtly love from Limoges,</a:t>
            </a:r>
          </a:p>
          <a:p>
            <a:pPr algn="ctr"/>
            <a:r>
              <a:rPr lang="en-US" sz="2400" dirty="0"/>
              <a:t> France 1180</a:t>
            </a:r>
            <a:endParaRPr lang="en-US" sz="2400" dirty="0">
              <a:latin typeface="Arial"/>
              <a:cs typeface="Arial"/>
            </a:endParaRPr>
          </a:p>
        </p:txBody>
      </p:sp>
      <p:sp>
        <p:nvSpPr>
          <p:cNvPr id="5" name="TextBox 4"/>
          <p:cNvSpPr txBox="1"/>
          <p:nvPr/>
        </p:nvSpPr>
        <p:spPr>
          <a:xfrm>
            <a:off x="1690124" y="6132597"/>
            <a:ext cx="1139206" cy="461665"/>
          </a:xfrm>
          <a:prstGeom prst="rect">
            <a:avLst/>
          </a:prstGeom>
          <a:noFill/>
        </p:spPr>
        <p:txBody>
          <a:bodyPr wrap="square" rtlCol="0">
            <a:spAutoFit/>
          </a:bodyPr>
          <a:lstStyle/>
          <a:p>
            <a:r>
              <a:rPr lang="en-US" sz="2400" b="1" dirty="0">
                <a:hlinkClick r:id="rId2"/>
              </a:rPr>
              <a:t>Video</a:t>
            </a:r>
            <a:endParaRPr lang="en-US" b="1" dirty="0"/>
          </a:p>
        </p:txBody>
      </p:sp>
      <p:pic>
        <p:nvPicPr>
          <p:cNvPr id="2" name="Picture 1"/>
          <p:cNvPicPr>
            <a:picLocks noChangeAspect="1"/>
          </p:cNvPicPr>
          <p:nvPr/>
        </p:nvPicPr>
        <p:blipFill>
          <a:blip r:embed="rId3"/>
          <a:stretch>
            <a:fillRect/>
          </a:stretch>
        </p:blipFill>
        <p:spPr>
          <a:xfrm>
            <a:off x="536567" y="410827"/>
            <a:ext cx="7611706" cy="5079308"/>
          </a:xfrm>
          <a:prstGeom prst="rect">
            <a:avLst/>
          </a:prstGeom>
        </p:spPr>
      </p:pic>
    </p:spTree>
    <p:extLst>
      <p:ext uri="{BB962C8B-B14F-4D97-AF65-F5344CB8AC3E}">
        <p14:creationId xmlns:p14="http://schemas.microsoft.com/office/powerpoint/2010/main" val="34059579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512867"/>
            <a:ext cx="8334678" cy="461665"/>
          </a:xfrm>
          <a:prstGeom prst="rect">
            <a:avLst/>
          </a:prstGeom>
        </p:spPr>
        <p:txBody>
          <a:bodyPr wrap="square">
            <a:spAutoFit/>
          </a:bodyPr>
          <a:lstStyle/>
          <a:p>
            <a:pPr algn="ctr"/>
            <a:r>
              <a:rPr lang="en-US" sz="2400" i="1" dirty="0"/>
              <a:t>An Allegory with Venus and Cupid</a:t>
            </a:r>
            <a:r>
              <a:rPr lang="en-US" sz="2400" dirty="0"/>
              <a:t>, by </a:t>
            </a:r>
            <a:r>
              <a:rPr lang="en-US" sz="2400" dirty="0" err="1"/>
              <a:t>Bronzino</a:t>
            </a:r>
            <a:r>
              <a:rPr lang="en-US" sz="2400" dirty="0"/>
              <a:t> 1542</a:t>
            </a:r>
            <a:endParaRPr lang="en-US" sz="2400" dirty="0">
              <a:latin typeface="Arial"/>
              <a:cs typeface="Arial"/>
            </a:endParaRPr>
          </a:p>
        </p:txBody>
      </p:sp>
      <p:sp>
        <p:nvSpPr>
          <p:cNvPr id="5" name="TextBox 4"/>
          <p:cNvSpPr txBox="1"/>
          <p:nvPr/>
        </p:nvSpPr>
        <p:spPr>
          <a:xfrm>
            <a:off x="1439966" y="5974532"/>
            <a:ext cx="1139206" cy="461665"/>
          </a:xfrm>
          <a:prstGeom prst="rect">
            <a:avLst/>
          </a:prstGeom>
          <a:noFill/>
        </p:spPr>
        <p:txBody>
          <a:bodyPr wrap="square" rtlCol="0">
            <a:spAutoFit/>
          </a:bodyPr>
          <a:lstStyle/>
          <a:p>
            <a:r>
              <a:rPr lang="en-US" sz="2400" b="1" dirty="0">
                <a:hlinkClick r:id="rId2"/>
              </a:rPr>
              <a:t>Video</a:t>
            </a:r>
            <a:endParaRPr lang="en-US" b="1"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8388" y="214867"/>
            <a:ext cx="4172016" cy="5261261"/>
          </a:xfrm>
          <a:prstGeom prst="rect">
            <a:avLst/>
          </a:prstGeom>
        </p:spPr>
      </p:pic>
    </p:spTree>
    <p:extLst>
      <p:ext uri="{BB962C8B-B14F-4D97-AF65-F5344CB8AC3E}">
        <p14:creationId xmlns:p14="http://schemas.microsoft.com/office/powerpoint/2010/main" val="24781845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512867"/>
            <a:ext cx="8334678" cy="461665"/>
          </a:xfrm>
          <a:prstGeom prst="rect">
            <a:avLst/>
          </a:prstGeom>
        </p:spPr>
        <p:txBody>
          <a:bodyPr wrap="square">
            <a:spAutoFit/>
          </a:bodyPr>
          <a:lstStyle/>
          <a:p>
            <a:pPr algn="ctr"/>
            <a:r>
              <a:rPr lang="en-US" sz="2400" i="1" dirty="0"/>
              <a:t>Odalisque</a:t>
            </a:r>
            <a:r>
              <a:rPr lang="en-US" sz="2400" dirty="0"/>
              <a:t> by Eugene Delacroix 1850</a:t>
            </a:r>
            <a:endParaRPr lang="en-US" sz="2400" dirty="0">
              <a:latin typeface="Arial"/>
              <a:cs typeface="Aria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15082" y="363613"/>
            <a:ext cx="6172609" cy="4939784"/>
          </a:xfrm>
          <a:prstGeom prst="rect">
            <a:avLst/>
          </a:prstGeom>
        </p:spPr>
      </p:pic>
    </p:spTree>
    <p:extLst>
      <p:ext uri="{BB962C8B-B14F-4D97-AF65-F5344CB8AC3E}">
        <p14:creationId xmlns:p14="http://schemas.microsoft.com/office/powerpoint/2010/main" val="3098884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6119352"/>
            <a:ext cx="8334678" cy="461665"/>
          </a:xfrm>
          <a:prstGeom prst="rect">
            <a:avLst/>
          </a:prstGeom>
        </p:spPr>
        <p:txBody>
          <a:bodyPr wrap="square">
            <a:spAutoFit/>
          </a:bodyPr>
          <a:lstStyle/>
          <a:p>
            <a:pPr algn="ctr"/>
            <a:r>
              <a:rPr lang="en-US" sz="2400" dirty="0"/>
              <a:t>Christ from </a:t>
            </a:r>
            <a:r>
              <a:rPr lang="en-US" sz="2400" dirty="0" err="1"/>
              <a:t>Deesis</a:t>
            </a:r>
            <a:r>
              <a:rPr lang="en-US" sz="2400" dirty="0"/>
              <a:t> Mosaic, </a:t>
            </a:r>
            <a:r>
              <a:rPr lang="en-US" sz="2400" dirty="0" err="1"/>
              <a:t>Hagia</a:t>
            </a:r>
            <a:r>
              <a:rPr lang="en-US" sz="2400" dirty="0"/>
              <a:t> Sofia, Istanbul 13</a:t>
            </a:r>
            <a:r>
              <a:rPr lang="en-US" sz="2400" baseline="30000" dirty="0"/>
              <a:t>th</a:t>
            </a:r>
            <a:r>
              <a:rPr lang="en-US" sz="2400" dirty="0"/>
              <a:t> century </a:t>
            </a:r>
            <a:endParaRPr lang="en-US" sz="2400" dirty="0">
              <a:latin typeface="Arial"/>
              <a:cs typeface="Arial"/>
            </a:endParaRPr>
          </a:p>
        </p:txBody>
      </p:sp>
      <p:pic>
        <p:nvPicPr>
          <p:cNvPr id="2" name="Picture 1">
            <a:hlinkClick r:id="rId2"/>
          </p:cNvPr>
          <p:cNvPicPr>
            <a:picLocks noChangeAspect="1"/>
          </p:cNvPicPr>
          <p:nvPr/>
        </p:nvPicPr>
        <p:blipFill>
          <a:blip r:embed="rId3"/>
          <a:stretch>
            <a:fillRect/>
          </a:stretch>
        </p:blipFill>
        <p:spPr>
          <a:xfrm>
            <a:off x="2227470" y="246976"/>
            <a:ext cx="4966831" cy="5693684"/>
          </a:xfrm>
          <a:prstGeom prst="rect">
            <a:avLst/>
          </a:prstGeom>
        </p:spPr>
      </p:pic>
    </p:spTree>
    <p:extLst>
      <p:ext uri="{BB962C8B-B14F-4D97-AF65-F5344CB8AC3E}">
        <p14:creationId xmlns:p14="http://schemas.microsoft.com/office/powerpoint/2010/main" val="5264948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743699"/>
            <a:ext cx="8334678" cy="461665"/>
          </a:xfrm>
          <a:prstGeom prst="rect">
            <a:avLst/>
          </a:prstGeom>
        </p:spPr>
        <p:txBody>
          <a:bodyPr wrap="square">
            <a:spAutoFit/>
          </a:bodyPr>
          <a:lstStyle/>
          <a:p>
            <a:pPr algn="ctr"/>
            <a:r>
              <a:rPr lang="en-US" sz="2400" i="1" dirty="0"/>
              <a:t>Demoiselles </a:t>
            </a:r>
            <a:r>
              <a:rPr lang="en-US" sz="2400" i="1" dirty="0" err="1"/>
              <a:t>d’Avignon</a:t>
            </a:r>
            <a:r>
              <a:rPr lang="en-US" sz="2400" dirty="0"/>
              <a:t>, Pablo Picasso, Spain 1907</a:t>
            </a:r>
            <a:endParaRPr lang="en-US" sz="2400" dirty="0">
              <a:latin typeface="Arial"/>
              <a:cs typeface="Arial"/>
            </a:endParaRPr>
          </a:p>
        </p:txBody>
      </p:sp>
      <p:sp>
        <p:nvSpPr>
          <p:cNvPr id="5" name="TextBox 4"/>
          <p:cNvSpPr txBox="1"/>
          <p:nvPr/>
        </p:nvSpPr>
        <p:spPr>
          <a:xfrm>
            <a:off x="1660100" y="6205364"/>
            <a:ext cx="1139206" cy="461665"/>
          </a:xfrm>
          <a:prstGeom prst="rect">
            <a:avLst/>
          </a:prstGeom>
          <a:noFill/>
        </p:spPr>
        <p:txBody>
          <a:bodyPr wrap="square" rtlCol="0">
            <a:spAutoFit/>
          </a:bodyPr>
          <a:lstStyle/>
          <a:p>
            <a:r>
              <a:rPr lang="en-US" sz="2400" b="1" dirty="0">
                <a:hlinkClick r:id="rId2"/>
              </a:rPr>
              <a:t>Video</a:t>
            </a:r>
            <a:endParaRPr lang="en-US" b="1"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9897" y="314517"/>
            <a:ext cx="5438255" cy="5358593"/>
          </a:xfrm>
          <a:prstGeom prst="rect">
            <a:avLst/>
          </a:prstGeom>
          <a:ln>
            <a:solidFill>
              <a:schemeClr val="tx1"/>
            </a:solidFill>
          </a:ln>
        </p:spPr>
      </p:pic>
    </p:spTree>
    <p:extLst>
      <p:ext uri="{BB962C8B-B14F-4D97-AF65-F5344CB8AC3E}">
        <p14:creationId xmlns:p14="http://schemas.microsoft.com/office/powerpoint/2010/main" val="18684178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743699"/>
            <a:ext cx="8334678" cy="461665"/>
          </a:xfrm>
          <a:prstGeom prst="rect">
            <a:avLst/>
          </a:prstGeom>
        </p:spPr>
        <p:txBody>
          <a:bodyPr wrap="square">
            <a:spAutoFit/>
          </a:bodyPr>
          <a:lstStyle/>
          <a:p>
            <a:pPr algn="ctr"/>
            <a:r>
              <a:rPr lang="en-US" sz="2400" i="1" dirty="0"/>
              <a:t>Demoiselles </a:t>
            </a:r>
            <a:r>
              <a:rPr lang="en-US" sz="2400" i="1" dirty="0" err="1"/>
              <a:t>d’Avignon</a:t>
            </a:r>
            <a:r>
              <a:rPr lang="en-US" sz="2400" i="1" dirty="0"/>
              <a:t> </a:t>
            </a:r>
            <a:r>
              <a:rPr lang="en-US" sz="2400" dirty="0"/>
              <a:t>1907</a:t>
            </a:r>
            <a:endParaRPr lang="en-US" sz="2400" dirty="0">
              <a:latin typeface="Arial"/>
              <a:cs typeface="Arial"/>
            </a:endParaRPr>
          </a:p>
        </p:txBody>
      </p:sp>
      <p:sp>
        <p:nvSpPr>
          <p:cNvPr id="5" name="TextBox 4"/>
          <p:cNvSpPr txBox="1"/>
          <p:nvPr/>
        </p:nvSpPr>
        <p:spPr>
          <a:xfrm>
            <a:off x="1439966" y="5974532"/>
            <a:ext cx="1139206" cy="461665"/>
          </a:xfrm>
          <a:prstGeom prst="rect">
            <a:avLst/>
          </a:prstGeom>
          <a:noFill/>
        </p:spPr>
        <p:txBody>
          <a:bodyPr wrap="square" rtlCol="0">
            <a:spAutoFit/>
          </a:bodyPr>
          <a:lstStyle/>
          <a:p>
            <a:r>
              <a:rPr lang="en-US" sz="2400" b="1" dirty="0">
                <a:hlinkClick r:id="rId2"/>
              </a:rPr>
              <a:t>Video</a:t>
            </a:r>
            <a:endParaRPr lang="en-US" b="1"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5894" y="143256"/>
            <a:ext cx="4301996" cy="5501311"/>
          </a:xfrm>
          <a:prstGeom prst="rect">
            <a:avLst/>
          </a:prstGeom>
        </p:spPr>
      </p:pic>
    </p:spTree>
    <p:extLst>
      <p:ext uri="{BB962C8B-B14F-4D97-AF65-F5344CB8AC3E}">
        <p14:creationId xmlns:p14="http://schemas.microsoft.com/office/powerpoint/2010/main" val="40079589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743699"/>
            <a:ext cx="8334678" cy="461665"/>
          </a:xfrm>
          <a:prstGeom prst="rect">
            <a:avLst/>
          </a:prstGeom>
        </p:spPr>
        <p:txBody>
          <a:bodyPr wrap="square">
            <a:spAutoFit/>
          </a:bodyPr>
          <a:lstStyle/>
          <a:p>
            <a:pPr algn="ctr"/>
            <a:r>
              <a:rPr lang="en-US" sz="2400" i="1" dirty="0"/>
              <a:t>The Kiss, </a:t>
            </a:r>
            <a:r>
              <a:rPr lang="en-US" sz="2400" dirty="0"/>
              <a:t>Gustav Klimt, Vienna, Austria</a:t>
            </a:r>
            <a:endParaRPr lang="en-US" sz="2400" dirty="0">
              <a:latin typeface="Arial"/>
              <a:cs typeface="Arial"/>
            </a:endParaRPr>
          </a:p>
        </p:txBody>
      </p:sp>
      <p:sp>
        <p:nvSpPr>
          <p:cNvPr id="5" name="TextBox 4"/>
          <p:cNvSpPr txBox="1"/>
          <p:nvPr/>
        </p:nvSpPr>
        <p:spPr>
          <a:xfrm>
            <a:off x="1439966" y="5974532"/>
            <a:ext cx="1139206" cy="461665"/>
          </a:xfrm>
          <a:prstGeom prst="rect">
            <a:avLst/>
          </a:prstGeom>
          <a:noFill/>
        </p:spPr>
        <p:txBody>
          <a:bodyPr wrap="square" rtlCol="0">
            <a:spAutoFit/>
          </a:bodyPr>
          <a:lstStyle/>
          <a:p>
            <a:r>
              <a:rPr lang="en-US" sz="2400" b="1" dirty="0">
                <a:hlinkClick r:id="rId2"/>
              </a:rPr>
              <a:t>Video</a:t>
            </a:r>
            <a:endParaRPr lang="en-US" b="1"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2125" y="354459"/>
            <a:ext cx="4701857" cy="5389240"/>
          </a:xfrm>
          <a:prstGeom prst="rect">
            <a:avLst/>
          </a:prstGeom>
        </p:spPr>
      </p:pic>
    </p:spTree>
    <p:extLst>
      <p:ext uri="{BB962C8B-B14F-4D97-AF65-F5344CB8AC3E}">
        <p14:creationId xmlns:p14="http://schemas.microsoft.com/office/powerpoint/2010/main" val="35098793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4385733"/>
            <a:ext cx="8334678" cy="1938992"/>
          </a:xfrm>
          <a:prstGeom prst="rect">
            <a:avLst/>
          </a:prstGeom>
        </p:spPr>
        <p:txBody>
          <a:bodyPr wrap="square">
            <a:spAutoFit/>
          </a:bodyPr>
          <a:lstStyle/>
          <a:p>
            <a:r>
              <a:rPr lang="en-US" sz="2400" i="1" dirty="0"/>
              <a:t>The Kiss, </a:t>
            </a:r>
            <a:r>
              <a:rPr lang="en-US" sz="2400" dirty="0" err="1"/>
              <a:t>Auguste</a:t>
            </a:r>
            <a:r>
              <a:rPr lang="en-US" sz="2400" dirty="0"/>
              <a:t> Rodin, 1889, Marble 5’ 11.5” Paris, France. As </a:t>
            </a:r>
            <a:r>
              <a:rPr lang="en-US" sz="2400" dirty="0" err="1"/>
              <a:t>Auguste</a:t>
            </a:r>
            <a:r>
              <a:rPr lang="en-US" sz="2400" dirty="0"/>
              <a:t> Rodin’s </a:t>
            </a:r>
            <a:r>
              <a:rPr lang="en-US" sz="2400" i="1" dirty="0"/>
              <a:t>The Kiss</a:t>
            </a:r>
            <a:r>
              <a:rPr lang="en-US" sz="2400" dirty="0"/>
              <a:t> demonstrates (see Fig. 23‑1), the evocation of touch is one of the most powerful ways to image desire, and, as the sculpture also demonstrates, the kiss is one of the most powerfully suggestive of all types of touch.</a:t>
            </a:r>
            <a:endParaRPr lang="en-US" sz="2400" dirty="0">
              <a:latin typeface="Arial"/>
              <a:cs typeface="Arial"/>
            </a:endParaRPr>
          </a:p>
        </p:txBody>
      </p:sp>
      <p:sp>
        <p:nvSpPr>
          <p:cNvPr id="5" name="TextBox 4"/>
          <p:cNvSpPr txBox="1"/>
          <p:nvPr/>
        </p:nvSpPr>
        <p:spPr>
          <a:xfrm>
            <a:off x="536567" y="6324725"/>
            <a:ext cx="1139206" cy="461665"/>
          </a:xfrm>
          <a:prstGeom prst="rect">
            <a:avLst/>
          </a:prstGeom>
          <a:noFill/>
        </p:spPr>
        <p:txBody>
          <a:bodyPr wrap="square" rtlCol="0">
            <a:spAutoFit/>
          </a:bodyPr>
          <a:lstStyle/>
          <a:p>
            <a:r>
              <a:rPr lang="en-US" sz="2400" b="1" dirty="0">
                <a:hlinkClick r:id="rId2"/>
              </a:rPr>
              <a:t>Video</a:t>
            </a:r>
            <a:endParaRPr lang="en-US" b="1" dirty="0"/>
          </a:p>
        </p:txBody>
      </p:sp>
      <p:pic>
        <p:nvPicPr>
          <p:cNvPr id="2" name="Picture 1"/>
          <p:cNvPicPr>
            <a:picLocks noChangeAspect="1"/>
          </p:cNvPicPr>
          <p:nvPr/>
        </p:nvPicPr>
        <p:blipFill>
          <a:blip r:embed="rId3"/>
          <a:stretch>
            <a:fillRect/>
          </a:stretch>
        </p:blipFill>
        <p:spPr>
          <a:xfrm>
            <a:off x="2866439" y="199178"/>
            <a:ext cx="2683689" cy="4186555"/>
          </a:xfrm>
          <a:prstGeom prst="rect">
            <a:avLst/>
          </a:prstGeom>
        </p:spPr>
      </p:pic>
    </p:spTree>
    <p:extLst>
      <p:ext uri="{BB962C8B-B14F-4D97-AF65-F5344CB8AC3E}">
        <p14:creationId xmlns:p14="http://schemas.microsoft.com/office/powerpoint/2010/main" val="15861772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743699"/>
            <a:ext cx="8334678" cy="461665"/>
          </a:xfrm>
          <a:prstGeom prst="rect">
            <a:avLst/>
          </a:prstGeom>
        </p:spPr>
        <p:txBody>
          <a:bodyPr wrap="square">
            <a:spAutoFit/>
          </a:bodyPr>
          <a:lstStyle/>
          <a:p>
            <a:pPr algn="ctr"/>
            <a:r>
              <a:rPr lang="en-US" sz="2400" i="1" dirty="0"/>
              <a:t>The Kiss, </a:t>
            </a:r>
            <a:r>
              <a:rPr lang="en-US" sz="2400" dirty="0" err="1"/>
              <a:t>Constantin</a:t>
            </a:r>
            <a:r>
              <a:rPr lang="en-US" sz="2400" dirty="0"/>
              <a:t> Brancusi 1916, Limestone</a:t>
            </a:r>
            <a:endParaRPr lang="en-US" sz="2400" dirty="0">
              <a:latin typeface="Arial"/>
              <a:cs typeface="Arial"/>
            </a:endParaRPr>
          </a:p>
        </p:txBody>
      </p:sp>
      <p:sp>
        <p:nvSpPr>
          <p:cNvPr id="5" name="TextBox 4"/>
          <p:cNvSpPr txBox="1"/>
          <p:nvPr/>
        </p:nvSpPr>
        <p:spPr>
          <a:xfrm>
            <a:off x="1776134" y="6161272"/>
            <a:ext cx="1139206" cy="461665"/>
          </a:xfrm>
          <a:prstGeom prst="rect">
            <a:avLst/>
          </a:prstGeom>
          <a:noFill/>
        </p:spPr>
        <p:txBody>
          <a:bodyPr wrap="square" rtlCol="0">
            <a:spAutoFit/>
          </a:bodyPr>
          <a:lstStyle/>
          <a:p>
            <a:r>
              <a:rPr lang="en-US" sz="2400" b="1" dirty="0">
                <a:hlinkClick r:id="rId2"/>
              </a:rPr>
              <a:t>Video</a:t>
            </a:r>
            <a:endParaRPr lang="en-US" b="1"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2996" y="227470"/>
            <a:ext cx="3899137" cy="5281340"/>
          </a:xfrm>
          <a:prstGeom prst="rect">
            <a:avLst/>
          </a:prstGeom>
        </p:spPr>
      </p:pic>
    </p:spTree>
    <p:extLst>
      <p:ext uri="{BB962C8B-B14F-4D97-AF65-F5344CB8AC3E}">
        <p14:creationId xmlns:p14="http://schemas.microsoft.com/office/powerpoint/2010/main" val="2484694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9717" y="510155"/>
            <a:ext cx="8334678" cy="5016757"/>
          </a:xfrm>
          <a:prstGeom prst="rect">
            <a:avLst/>
          </a:prstGeom>
        </p:spPr>
        <p:txBody>
          <a:bodyPr wrap="square">
            <a:spAutoFit/>
          </a:bodyPr>
          <a:lstStyle/>
          <a:p>
            <a:pPr algn="ctr"/>
            <a:r>
              <a:rPr lang="en-US" sz="3200" dirty="0"/>
              <a:t>REVIEW</a:t>
            </a:r>
          </a:p>
          <a:p>
            <a:endParaRPr lang="en-US" sz="3200" dirty="0"/>
          </a:p>
          <a:p>
            <a:r>
              <a:rPr lang="en-US" sz="3200" dirty="0"/>
              <a:t>In Rodin’s sculpture, the kiss is one of the most powerfully suggestive of all types of touch.</a:t>
            </a:r>
          </a:p>
          <a:p>
            <a:endParaRPr lang="en-US" sz="3200" i="1" dirty="0"/>
          </a:p>
          <a:p>
            <a:r>
              <a:rPr lang="en-US" sz="3200" dirty="0"/>
              <a:t>The Hindu god, Shiva, is often shown in art as possessing the reproductive powers that led him to be represented as a </a:t>
            </a:r>
            <a:r>
              <a:rPr lang="en-US" sz="3200" i="1" dirty="0"/>
              <a:t>lingam</a:t>
            </a:r>
            <a:r>
              <a:rPr lang="en-US" sz="3200" dirty="0"/>
              <a:t> (phallus), often carved in stone on temple grounds or at shrines.</a:t>
            </a:r>
          </a:p>
          <a:p>
            <a:endParaRPr lang="en-US" sz="3200" i="1" dirty="0"/>
          </a:p>
        </p:txBody>
      </p:sp>
    </p:spTree>
    <p:extLst>
      <p:ext uri="{BB962C8B-B14F-4D97-AF65-F5344CB8AC3E}">
        <p14:creationId xmlns:p14="http://schemas.microsoft.com/office/powerpoint/2010/main" val="20139751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9717" y="510155"/>
            <a:ext cx="8334678" cy="5016757"/>
          </a:xfrm>
          <a:prstGeom prst="rect">
            <a:avLst/>
          </a:prstGeom>
        </p:spPr>
        <p:txBody>
          <a:bodyPr wrap="square">
            <a:spAutoFit/>
          </a:bodyPr>
          <a:lstStyle/>
          <a:p>
            <a:pPr algn="ctr"/>
            <a:r>
              <a:rPr lang="en-US" sz="3200" dirty="0"/>
              <a:t>REVIEW</a:t>
            </a:r>
          </a:p>
          <a:p>
            <a:endParaRPr lang="en-US" sz="3200" dirty="0"/>
          </a:p>
          <a:p>
            <a:r>
              <a:rPr lang="en-US" sz="3200" dirty="0"/>
              <a:t>In Rodin’s sculpture, the kiss is one of the most powerfully suggestive of all types of touch.</a:t>
            </a:r>
          </a:p>
          <a:p>
            <a:endParaRPr lang="en-US" sz="3200" i="1" dirty="0"/>
          </a:p>
          <a:p>
            <a:r>
              <a:rPr lang="en-US" sz="3200" dirty="0"/>
              <a:t>The Hindu god, Shiva, is often shown in art as possessing the reproductive powers that led him to be represented as a </a:t>
            </a:r>
            <a:r>
              <a:rPr lang="en-US" sz="3200" i="1" dirty="0"/>
              <a:t>lingam</a:t>
            </a:r>
            <a:r>
              <a:rPr lang="en-US" sz="3200" dirty="0"/>
              <a:t> (phallus), often carved in stone on temple grounds or at shrines.</a:t>
            </a:r>
          </a:p>
          <a:p>
            <a:endParaRPr lang="en-US" sz="3200" i="1" dirty="0"/>
          </a:p>
        </p:txBody>
      </p:sp>
    </p:spTree>
    <p:extLst>
      <p:ext uri="{BB962C8B-B14F-4D97-AF65-F5344CB8AC3E}">
        <p14:creationId xmlns:p14="http://schemas.microsoft.com/office/powerpoint/2010/main" val="2397077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890016"/>
            <a:ext cx="8334678" cy="830997"/>
          </a:xfrm>
          <a:prstGeom prst="rect">
            <a:avLst/>
          </a:prstGeom>
        </p:spPr>
        <p:txBody>
          <a:bodyPr wrap="square">
            <a:spAutoFit/>
          </a:bodyPr>
          <a:lstStyle/>
          <a:p>
            <a:pPr algn="ctr"/>
            <a:r>
              <a:rPr lang="en-US" sz="2400" dirty="0"/>
              <a:t>Frontispiece diamond sutra from cave 17 </a:t>
            </a:r>
            <a:r>
              <a:rPr lang="en-US" sz="2400" dirty="0" err="1"/>
              <a:t>Dunhuang</a:t>
            </a:r>
            <a:r>
              <a:rPr lang="en-US" sz="2400" dirty="0"/>
              <a:t>,  </a:t>
            </a:r>
          </a:p>
          <a:p>
            <a:pPr algn="ctr"/>
            <a:r>
              <a:rPr lang="en-US" sz="2400" dirty="0"/>
              <a:t>Tang Dynasty 868 AD</a:t>
            </a:r>
            <a:endParaRPr lang="en-US" sz="2400" dirty="0">
              <a:latin typeface="Arial"/>
              <a:cs typeface="Arial"/>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2358" y="284539"/>
            <a:ext cx="6077119" cy="5481990"/>
          </a:xfrm>
          <a:prstGeom prst="rect">
            <a:avLst/>
          </a:prstGeom>
        </p:spPr>
      </p:pic>
      <p:sp>
        <p:nvSpPr>
          <p:cNvPr id="5" name="TextBox 4"/>
          <p:cNvSpPr txBox="1"/>
          <p:nvPr/>
        </p:nvSpPr>
        <p:spPr>
          <a:xfrm>
            <a:off x="7941200" y="6153643"/>
            <a:ext cx="1037364" cy="461665"/>
          </a:xfrm>
          <a:prstGeom prst="rect">
            <a:avLst/>
          </a:prstGeom>
          <a:noFill/>
        </p:spPr>
        <p:txBody>
          <a:bodyPr wrap="square" rtlCol="0">
            <a:spAutoFit/>
          </a:bodyPr>
          <a:lstStyle/>
          <a:p>
            <a:r>
              <a:rPr lang="en-US" sz="2400" b="1" dirty="0">
                <a:hlinkClick r:id="rId3"/>
              </a:rPr>
              <a:t>Video</a:t>
            </a:r>
            <a:endParaRPr lang="en-US" sz="2400" b="1" dirty="0"/>
          </a:p>
        </p:txBody>
      </p:sp>
    </p:spTree>
    <p:extLst>
      <p:ext uri="{BB962C8B-B14F-4D97-AF65-F5344CB8AC3E}">
        <p14:creationId xmlns:p14="http://schemas.microsoft.com/office/powerpoint/2010/main" val="1673281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567" y="5500550"/>
            <a:ext cx="8334678" cy="1200328"/>
          </a:xfrm>
          <a:prstGeom prst="rect">
            <a:avLst/>
          </a:prstGeom>
        </p:spPr>
        <p:txBody>
          <a:bodyPr wrap="square">
            <a:spAutoFit/>
          </a:bodyPr>
          <a:lstStyle/>
          <a:p>
            <a:r>
              <a:rPr lang="en-US" sz="2400" dirty="0"/>
              <a:t>Poseidon,  bronze statue, Greece 460 BC found in a shipwreck. Depicts the perfect anatomy of ancient Greek gods as well as ancient Greek athletes.</a:t>
            </a:r>
            <a:endParaRPr lang="en-US" sz="2400" dirty="0">
              <a:latin typeface="Arial"/>
              <a:cs typeface="Arial"/>
            </a:endParaRPr>
          </a:p>
        </p:txBody>
      </p:sp>
      <p:pic>
        <p:nvPicPr>
          <p:cNvPr id="2" name="Picture 1"/>
          <p:cNvPicPr>
            <a:picLocks noChangeAspect="1"/>
          </p:cNvPicPr>
          <p:nvPr/>
        </p:nvPicPr>
        <p:blipFill>
          <a:blip r:embed="rId2"/>
          <a:stretch>
            <a:fillRect/>
          </a:stretch>
        </p:blipFill>
        <p:spPr>
          <a:xfrm>
            <a:off x="2119529" y="49432"/>
            <a:ext cx="5170133" cy="5451118"/>
          </a:xfrm>
          <a:prstGeom prst="rect">
            <a:avLst/>
          </a:prstGeom>
        </p:spPr>
      </p:pic>
    </p:spTree>
    <p:extLst>
      <p:ext uri="{BB962C8B-B14F-4D97-AF65-F5344CB8AC3E}">
        <p14:creationId xmlns:p14="http://schemas.microsoft.com/office/powerpoint/2010/main" val="5419587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1784</TotalTime>
  <Words>1956</Words>
  <Application>Microsoft Macintosh PowerPoint</Application>
  <PresentationFormat>On-screen Show (4:3)</PresentationFormat>
  <Paragraphs>156</Paragraphs>
  <Slides>76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76</vt:i4>
      </vt:variant>
    </vt:vector>
  </HeadingPairs>
  <TitlesOfParts>
    <vt:vector size="79" baseType="lpstr">
      <vt:lpstr>Arial</vt:lpstr>
      <vt:lpstr>Calibri</vt:lpstr>
      <vt:lpstr>Office Theme</vt:lpstr>
      <vt:lpstr>Week 6 – Spiritual Belief, Cycle of Life, &amp; Love and Sex</vt:lpstr>
      <vt:lpstr>Art of Spiritual Belief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Cycle of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Love and Sex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Drapery Chiaroscuro</dc:title>
  <dc:creator>AC</dc:creator>
  <cp:lastModifiedBy>Microsoft Office User</cp:lastModifiedBy>
  <cp:revision>220</cp:revision>
  <dcterms:created xsi:type="dcterms:W3CDTF">2014-10-16T19:42:18Z</dcterms:created>
  <dcterms:modified xsi:type="dcterms:W3CDTF">2020-09-14T04:33:54Z</dcterms:modified>
</cp:coreProperties>
</file>